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3"/>
  </p:notesMasterIdLst>
  <p:sldIdLst>
    <p:sldId id="341" r:id="rId2"/>
    <p:sldId id="342" r:id="rId3"/>
    <p:sldId id="346" r:id="rId4"/>
    <p:sldId id="348" r:id="rId5"/>
    <p:sldId id="345" r:id="rId6"/>
    <p:sldId id="347" r:id="rId7"/>
    <p:sldId id="371" r:id="rId8"/>
    <p:sldId id="387" r:id="rId9"/>
    <p:sldId id="386" r:id="rId10"/>
    <p:sldId id="344" r:id="rId11"/>
    <p:sldId id="389" r:id="rId12"/>
    <p:sldId id="383" r:id="rId13"/>
    <p:sldId id="390" r:id="rId14"/>
    <p:sldId id="385" r:id="rId15"/>
    <p:sldId id="358" r:id="rId16"/>
    <p:sldId id="357" r:id="rId17"/>
    <p:sldId id="354" r:id="rId18"/>
    <p:sldId id="360" r:id="rId19"/>
    <p:sldId id="363" r:id="rId20"/>
    <p:sldId id="377" r:id="rId21"/>
    <p:sldId id="364" r:id="rId22"/>
    <p:sldId id="375" r:id="rId23"/>
    <p:sldId id="378" r:id="rId24"/>
    <p:sldId id="362" r:id="rId25"/>
    <p:sldId id="361" r:id="rId26"/>
    <p:sldId id="365" r:id="rId27"/>
    <p:sldId id="366" r:id="rId28"/>
    <p:sldId id="380" r:id="rId29"/>
    <p:sldId id="367" r:id="rId30"/>
    <p:sldId id="368" r:id="rId31"/>
    <p:sldId id="388" r:id="rId32"/>
    <p:sldId id="381" r:id="rId33"/>
    <p:sldId id="382" r:id="rId34"/>
    <p:sldId id="353" r:id="rId35"/>
    <p:sldId id="352" r:id="rId36"/>
    <p:sldId id="391" r:id="rId37"/>
    <p:sldId id="392" r:id="rId38"/>
    <p:sldId id="349" r:id="rId39"/>
    <p:sldId id="369" r:id="rId40"/>
    <p:sldId id="351" r:id="rId41"/>
    <p:sldId id="350" r:id="rId42"/>
  </p:sldIdLst>
  <p:sldSz cx="12192000" cy="6858000"/>
  <p:notesSz cx="7026275" cy="9312275"/>
  <p:defaultTextStyle>
    <a:defPPr>
      <a:defRPr lang="en-US"/>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ary Jaffe" initials="" lastIdx="12" clrIdx="0"/>
  <p:cmAuthor id="2" name="Diane K. Corbett" initials=""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6" y="7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FAFC2D-EDFA-4512-B77B-E2F3A2FB2489}"/>
              </a:ext>
            </a:extLst>
          </p:cNvPr>
          <p:cNvSpPr>
            <a:spLocks noGrp="1"/>
          </p:cNvSpPr>
          <p:nvPr>
            <p:ph type="hdr" sz="quarter"/>
          </p:nvPr>
        </p:nvSpPr>
        <p:spPr>
          <a:xfrm>
            <a:off x="0" y="0"/>
            <a:ext cx="3044825" cy="466725"/>
          </a:xfrm>
          <a:prstGeom prst="rect">
            <a:avLst/>
          </a:prstGeom>
        </p:spPr>
        <p:txBody>
          <a:bodyPr vert="horz" lIns="91952" tIns="45976" rIns="91952" bIns="45976"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CBB89842-BEFB-4DC0-ACA5-54989AA55000}"/>
              </a:ext>
            </a:extLst>
          </p:cNvPr>
          <p:cNvSpPr>
            <a:spLocks noGrp="1"/>
          </p:cNvSpPr>
          <p:nvPr>
            <p:ph type="dt" idx="1"/>
          </p:nvPr>
        </p:nvSpPr>
        <p:spPr>
          <a:xfrm>
            <a:off x="3979863" y="0"/>
            <a:ext cx="3044825" cy="466725"/>
          </a:xfrm>
          <a:prstGeom prst="rect">
            <a:avLst/>
          </a:prstGeom>
        </p:spPr>
        <p:txBody>
          <a:bodyPr vert="horz" lIns="91952" tIns="45976" rIns="91952" bIns="45976" rtlCol="0"/>
          <a:lstStyle>
            <a:lvl1pPr algn="r">
              <a:defRPr sz="1200"/>
            </a:lvl1pPr>
          </a:lstStyle>
          <a:p>
            <a:pPr>
              <a:defRPr/>
            </a:pPr>
            <a:fld id="{41695B1B-6282-4108-83B6-C63E4312922A}" type="datetimeFigureOut">
              <a:rPr lang="en-US"/>
              <a:pPr>
                <a:defRPr/>
              </a:pPr>
              <a:t>10/28/2019</a:t>
            </a:fld>
            <a:endParaRPr lang="en-US" dirty="0"/>
          </a:p>
        </p:txBody>
      </p:sp>
      <p:sp>
        <p:nvSpPr>
          <p:cNvPr id="4" name="Slide Image Placeholder 3">
            <a:extLst>
              <a:ext uri="{FF2B5EF4-FFF2-40B4-BE49-F238E27FC236}">
                <a16:creationId xmlns:a16="http://schemas.microsoft.com/office/drawing/2014/main" id="{52146101-B62C-4291-BC76-DC33F447D56A}"/>
              </a:ext>
            </a:extLst>
          </p:cNvPr>
          <p:cNvSpPr>
            <a:spLocks noGrp="1" noRot="1" noChangeAspect="1"/>
          </p:cNvSpPr>
          <p:nvPr>
            <p:ph type="sldImg" idx="2"/>
          </p:nvPr>
        </p:nvSpPr>
        <p:spPr>
          <a:xfrm>
            <a:off x="720725" y="1163638"/>
            <a:ext cx="5584825" cy="3141662"/>
          </a:xfrm>
          <a:prstGeom prst="rect">
            <a:avLst/>
          </a:prstGeom>
          <a:noFill/>
          <a:ln w="12700">
            <a:solidFill>
              <a:prstClr val="black"/>
            </a:solidFill>
          </a:ln>
        </p:spPr>
        <p:txBody>
          <a:bodyPr vert="horz" lIns="91952" tIns="45976" rIns="91952" bIns="45976" rtlCol="0" anchor="ctr"/>
          <a:lstStyle/>
          <a:p>
            <a:pPr lvl="0"/>
            <a:endParaRPr lang="en-US" noProof="0" dirty="0"/>
          </a:p>
        </p:txBody>
      </p:sp>
      <p:sp>
        <p:nvSpPr>
          <p:cNvPr id="5" name="Notes Placeholder 4">
            <a:extLst>
              <a:ext uri="{FF2B5EF4-FFF2-40B4-BE49-F238E27FC236}">
                <a16:creationId xmlns:a16="http://schemas.microsoft.com/office/drawing/2014/main" id="{C2E6A511-96E1-4C67-92A2-44183B7FE3EE}"/>
              </a:ext>
            </a:extLst>
          </p:cNvPr>
          <p:cNvSpPr>
            <a:spLocks noGrp="1"/>
          </p:cNvSpPr>
          <p:nvPr>
            <p:ph type="body" sz="quarter" idx="3"/>
          </p:nvPr>
        </p:nvSpPr>
        <p:spPr>
          <a:xfrm>
            <a:off x="703263" y="4481513"/>
            <a:ext cx="5619750" cy="3667125"/>
          </a:xfrm>
          <a:prstGeom prst="rect">
            <a:avLst/>
          </a:prstGeom>
        </p:spPr>
        <p:txBody>
          <a:bodyPr vert="horz" lIns="91952" tIns="45976" rIns="91952" bIns="4597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F42738D-A246-4943-B821-D2BDFEF42C0F}"/>
              </a:ext>
            </a:extLst>
          </p:cNvPr>
          <p:cNvSpPr>
            <a:spLocks noGrp="1"/>
          </p:cNvSpPr>
          <p:nvPr>
            <p:ph type="ftr" sz="quarter" idx="4"/>
          </p:nvPr>
        </p:nvSpPr>
        <p:spPr>
          <a:xfrm>
            <a:off x="0" y="8845550"/>
            <a:ext cx="3044825" cy="466725"/>
          </a:xfrm>
          <a:prstGeom prst="rect">
            <a:avLst/>
          </a:prstGeom>
        </p:spPr>
        <p:txBody>
          <a:bodyPr vert="horz" lIns="91952" tIns="45976" rIns="91952" bIns="45976"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C4405B01-AF19-4ED8-AC68-40BA632426BA}"/>
              </a:ext>
            </a:extLst>
          </p:cNvPr>
          <p:cNvSpPr>
            <a:spLocks noGrp="1"/>
          </p:cNvSpPr>
          <p:nvPr>
            <p:ph type="sldNum" sz="quarter" idx="5"/>
          </p:nvPr>
        </p:nvSpPr>
        <p:spPr>
          <a:xfrm>
            <a:off x="3979863" y="8845550"/>
            <a:ext cx="3044825" cy="466725"/>
          </a:xfrm>
          <a:prstGeom prst="rect">
            <a:avLst/>
          </a:prstGeom>
        </p:spPr>
        <p:txBody>
          <a:bodyPr vert="horz" lIns="91952" tIns="45976" rIns="91952" bIns="45976" rtlCol="0" anchor="b"/>
          <a:lstStyle>
            <a:lvl1pPr algn="r">
              <a:defRPr sz="1200"/>
            </a:lvl1pPr>
          </a:lstStyle>
          <a:p>
            <a:pPr>
              <a:defRPr/>
            </a:pPr>
            <a:fld id="{A2BF2BCE-80B1-4915-8176-8C1464ED6C7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3D84503-F6EE-40E2-B2BD-D2D1967038D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54468280-A0B5-430D-954D-69104B7F938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8196" name="Slide Number Placeholder 3">
            <a:extLst>
              <a:ext uri="{FF2B5EF4-FFF2-40B4-BE49-F238E27FC236}">
                <a16:creationId xmlns:a16="http://schemas.microsoft.com/office/drawing/2014/main" id="{0EF4B5D1-A3F5-48F9-9D47-C98EFD6008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65A773CE-F97E-42C0-A410-C1303C20A53D}" type="slidenum">
              <a:rPr lang="en-US" altLang="en-US" smtClean="0"/>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8D9C4AC-498B-494A-90E1-BBBB81EEB68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59F62CC-FD06-4164-B357-980073C553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B549131F-F8FB-47E5-97B1-D2C07D8414A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F1D38BA9-EBEC-42C0-90E2-917F5135B014}" type="slidenum">
              <a:rPr lang="en-US" altLang="en-US" smtClean="0"/>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3F3FB7A-66C5-4B40-9927-A7EB7DE4B62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3EA356B-3151-49C2-81C5-C8DE42E5CA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30724" name="Slide Number Placeholder 3">
            <a:extLst>
              <a:ext uri="{FF2B5EF4-FFF2-40B4-BE49-F238E27FC236}">
                <a16:creationId xmlns:a16="http://schemas.microsoft.com/office/drawing/2014/main" id="{1505E881-352E-48E7-AE00-A1DC2EB40E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61D113DC-3876-42B2-AD9B-F7204E79EA99}" type="slidenum">
              <a:rPr lang="en-US" altLang="en-US" smtClean="0"/>
              <a:pPr/>
              <a:t>14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D238D1C-D59C-4FDA-ABD6-DD3A413F07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C5DBF516-8312-4E27-9EB7-CC79D1A076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32772" name="Slide Number Placeholder 3">
            <a:extLst>
              <a:ext uri="{FF2B5EF4-FFF2-40B4-BE49-F238E27FC236}">
                <a16:creationId xmlns:a16="http://schemas.microsoft.com/office/drawing/2014/main" id="{29E035BF-9530-4893-A89C-FFA2723C37E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C3F23B4D-ABCF-4242-896F-6AEEA9A18D86}" type="slidenum">
              <a:rPr lang="en-US" altLang="en-US" smtClean="0"/>
              <a:pPr/>
              <a:t>15</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82C1883-19A0-4FCF-A251-6F7CAB7BBC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6D63AE88-98DE-4172-A147-D06715D59C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34820" name="Slide Number Placeholder 3">
            <a:extLst>
              <a:ext uri="{FF2B5EF4-FFF2-40B4-BE49-F238E27FC236}">
                <a16:creationId xmlns:a16="http://schemas.microsoft.com/office/drawing/2014/main" id="{8526578E-012A-407D-93F3-54C2B78137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B3919D16-6384-4765-837E-3D9D73F39B57}" type="slidenum">
              <a:rPr lang="en-US" altLang="en-US" smtClean="0"/>
              <a:pPr/>
              <a:t>16</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3DE01D9-3036-4272-B9E4-B25FBBB24E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2FE726A2-C5CE-419A-96C3-C592458A34E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36868" name="Slide Number Placeholder 3">
            <a:extLst>
              <a:ext uri="{FF2B5EF4-FFF2-40B4-BE49-F238E27FC236}">
                <a16:creationId xmlns:a16="http://schemas.microsoft.com/office/drawing/2014/main" id="{38C691A5-9717-47DD-8089-E689249B66E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06277B15-743D-4A69-ABBA-6F9C617F963A}" type="slidenum">
              <a:rPr lang="en-US" altLang="en-US" smtClean="0"/>
              <a:pPr/>
              <a:t>17</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3979EBF-01DE-4F84-AF20-6F02719EB1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EB6F628-26E2-45BF-976E-23EEA892884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38916" name="Slide Number Placeholder 3">
            <a:extLst>
              <a:ext uri="{FF2B5EF4-FFF2-40B4-BE49-F238E27FC236}">
                <a16:creationId xmlns:a16="http://schemas.microsoft.com/office/drawing/2014/main" id="{BA339C43-BC95-43B0-8EAE-06FDB8236E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11AF10EA-3CBC-4E61-8F27-28932F12E9E0}" type="slidenum">
              <a:rPr lang="en-US" altLang="en-US" smtClean="0"/>
              <a:pPr/>
              <a:t>18</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212971A-C23D-4E5C-A5D3-CB644E6346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BEB6E04-E358-48C0-BEDA-3FB77D1B39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40964" name="Slide Number Placeholder 3">
            <a:extLst>
              <a:ext uri="{FF2B5EF4-FFF2-40B4-BE49-F238E27FC236}">
                <a16:creationId xmlns:a16="http://schemas.microsoft.com/office/drawing/2014/main" id="{625CAB1B-2DC0-45C2-8DC0-6DA7C7050F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B721B925-6B4A-4B7A-969C-FD27BE59E41C}" type="slidenum">
              <a:rPr lang="en-US" altLang="en-US" smtClean="0"/>
              <a:pPr/>
              <a:t>19</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62DFE836-6F80-4C08-858D-0AC17007E4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8D5ED479-5C11-4401-A7B8-24B08DC6A3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43012" name="Slide Number Placeholder 3">
            <a:extLst>
              <a:ext uri="{FF2B5EF4-FFF2-40B4-BE49-F238E27FC236}">
                <a16:creationId xmlns:a16="http://schemas.microsoft.com/office/drawing/2014/main" id="{7DC27D9D-6E45-4F63-9145-6568437585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06E94504-5612-4FA2-9483-56C11A12AD13}" type="slidenum">
              <a:rPr lang="en-US" altLang="en-US" smtClean="0"/>
              <a:pPr/>
              <a:t>20</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06B7D784-DDD3-4FD0-A2E4-919ECD7592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1EC89245-0888-4220-9F27-58B6E149BE7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45060" name="Slide Number Placeholder 3">
            <a:extLst>
              <a:ext uri="{FF2B5EF4-FFF2-40B4-BE49-F238E27FC236}">
                <a16:creationId xmlns:a16="http://schemas.microsoft.com/office/drawing/2014/main" id="{5EC79386-412E-45FE-A8FA-7FD187C2766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FB8EA0CB-562F-4302-A158-D14A546D37FA}" type="slidenum">
              <a:rPr lang="en-US" altLang="en-US" smtClean="0"/>
              <a:pPr/>
              <a:t>21</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A314D27-97B3-4CA6-AF3D-158522648AF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51123642-4A75-401F-B146-B33CAEF6CA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Diane/Lisa – rearrange bullet points to separately group tax and general concepts; add practice Note?</a:t>
            </a:r>
          </a:p>
        </p:txBody>
      </p:sp>
      <p:sp>
        <p:nvSpPr>
          <p:cNvPr id="47108" name="Slide Number Placeholder 3">
            <a:extLst>
              <a:ext uri="{FF2B5EF4-FFF2-40B4-BE49-F238E27FC236}">
                <a16:creationId xmlns:a16="http://schemas.microsoft.com/office/drawing/2014/main" id="{F3F8B2D3-0375-4B01-8BA5-35E573DB88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22A54079-BFFD-4CBB-A74C-1297E6FEA138}" type="slidenum">
              <a:rPr lang="en-US" altLang="en-US" smtClean="0"/>
              <a:pPr/>
              <a:t>22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819E803E-6F50-4C24-971D-92C1E4EE979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3B5EE9-5C76-433B-9F8D-C44EF99A8D1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10244" name="Slide Number Placeholder 3">
            <a:extLst>
              <a:ext uri="{FF2B5EF4-FFF2-40B4-BE49-F238E27FC236}">
                <a16:creationId xmlns:a16="http://schemas.microsoft.com/office/drawing/2014/main" id="{4B011673-DB86-4619-BD10-831723DE60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BD8881BA-A04D-4E23-BF42-06AE7D404B28}" type="slidenum">
              <a:rPr lang="en-US" altLang="en-US" smtClean="0"/>
              <a:pPr/>
              <a:t>3</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DDD117A-3327-4D6A-ABF9-F628EE75E90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BEEB351E-4D82-4811-8F94-907FBA5C1F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	</a:t>
            </a:r>
          </a:p>
        </p:txBody>
      </p:sp>
      <p:sp>
        <p:nvSpPr>
          <p:cNvPr id="49156" name="Slide Number Placeholder 3">
            <a:extLst>
              <a:ext uri="{FF2B5EF4-FFF2-40B4-BE49-F238E27FC236}">
                <a16:creationId xmlns:a16="http://schemas.microsoft.com/office/drawing/2014/main" id="{13D6F4FF-4511-45F1-8A55-322D3E58307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4DA618FF-ACB9-4DD3-A4F0-6C6E1A1ACFD1}" type="slidenum">
              <a:rPr lang="en-US" altLang="en-US" smtClean="0"/>
              <a:pPr/>
              <a:t>23</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6542023-B8A7-4377-8526-15C1D31620F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B946BAD1-B5E7-4C7A-BBC2-D252E346AAD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51204" name="Slide Number Placeholder 3">
            <a:extLst>
              <a:ext uri="{FF2B5EF4-FFF2-40B4-BE49-F238E27FC236}">
                <a16:creationId xmlns:a16="http://schemas.microsoft.com/office/drawing/2014/main" id="{3609651E-1241-469E-B891-E140553B41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D92D832C-D44F-4D01-9019-74BCD6D2526F}" type="slidenum">
              <a:rPr lang="en-US" altLang="en-US" smtClean="0"/>
              <a:pPr/>
              <a:t>24</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861BB517-6AC6-4159-AECD-10C8937812A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72B94BF6-1F66-499B-9CB4-C7DAEC1DDF8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53252" name="Slide Number Placeholder 3">
            <a:extLst>
              <a:ext uri="{FF2B5EF4-FFF2-40B4-BE49-F238E27FC236}">
                <a16:creationId xmlns:a16="http://schemas.microsoft.com/office/drawing/2014/main" id="{5BF7978F-EC78-4487-9814-ACA56EA3A5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A2B60EEB-81F6-40DC-BD7F-DD6036FDC01A}" type="slidenum">
              <a:rPr lang="en-US" altLang="en-US" smtClean="0"/>
              <a:pPr/>
              <a:t>25</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C206BF1D-F2A8-4C06-AA73-63240F1C41A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4243A7B-A7BF-488F-B5E9-D85EEDF58F1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55300" name="Slide Number Placeholder 3">
            <a:extLst>
              <a:ext uri="{FF2B5EF4-FFF2-40B4-BE49-F238E27FC236}">
                <a16:creationId xmlns:a16="http://schemas.microsoft.com/office/drawing/2014/main" id="{A9AC2E1D-E76E-40AE-B896-523D696E39D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4E4E8728-E6D2-4D71-AB2F-739D7925D0AC}" type="slidenum">
              <a:rPr lang="en-US" altLang="en-US" smtClean="0"/>
              <a:pPr/>
              <a:t>26</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D51C2FCC-DB0B-4C07-B26E-3C8FB67E7B8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A1A62EFA-4CD5-459C-ADBD-2AACEBD132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57348" name="Slide Number Placeholder 3">
            <a:extLst>
              <a:ext uri="{FF2B5EF4-FFF2-40B4-BE49-F238E27FC236}">
                <a16:creationId xmlns:a16="http://schemas.microsoft.com/office/drawing/2014/main" id="{FD19BB08-0434-494A-A268-1A4F6E9E08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02133424-DAAE-4A01-9602-3A259769AEA4}" type="slidenum">
              <a:rPr lang="en-US" altLang="en-US" smtClean="0"/>
              <a:pPr/>
              <a:t>27</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414C59B0-304E-4F15-BEB4-5BD28E25CC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BEFFE34A-552E-4840-8965-5ECEE57D43B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Rearrange bullet points; add recapture slide</a:t>
            </a:r>
          </a:p>
        </p:txBody>
      </p:sp>
      <p:sp>
        <p:nvSpPr>
          <p:cNvPr id="59396" name="Slide Number Placeholder 3">
            <a:extLst>
              <a:ext uri="{FF2B5EF4-FFF2-40B4-BE49-F238E27FC236}">
                <a16:creationId xmlns:a16="http://schemas.microsoft.com/office/drawing/2014/main" id="{1AEBC406-B963-4342-9306-40ADA67841C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95F74662-1852-4E13-8788-D34910B1B3A7}" type="slidenum">
              <a:rPr lang="en-US" altLang="en-US" smtClean="0"/>
              <a:pPr/>
              <a:t>28</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B01BE174-9799-4E0F-A763-DE1837B0341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2FA8EE02-A00E-41DC-B983-3A7FFF0F47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61444" name="Slide Number Placeholder 3">
            <a:extLst>
              <a:ext uri="{FF2B5EF4-FFF2-40B4-BE49-F238E27FC236}">
                <a16:creationId xmlns:a16="http://schemas.microsoft.com/office/drawing/2014/main" id="{89E6168E-34EA-4B19-88D0-D0FE2932CCA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8C6097AD-D27D-4390-8EA9-FF50942AD55F}" type="slidenum">
              <a:rPr lang="en-US" altLang="en-US" smtClean="0"/>
              <a:pPr/>
              <a:t>29</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258D783B-E1E4-479D-BAA4-EACC1499CC3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A7AA7825-FBA9-40BD-9E6B-7FF74E67BBB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63492" name="Slide Number Placeholder 3">
            <a:extLst>
              <a:ext uri="{FF2B5EF4-FFF2-40B4-BE49-F238E27FC236}">
                <a16:creationId xmlns:a16="http://schemas.microsoft.com/office/drawing/2014/main" id="{B5E04F9D-F638-4BEA-ACA0-67188114A1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2A4C247A-261E-4D02-803C-DEFD883D9A21}" type="slidenum">
              <a:rPr lang="en-US" altLang="en-US" smtClean="0"/>
              <a:pPr/>
              <a:t>30</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F37D1D16-55BC-4EAC-824A-41879FAE08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6E10BD38-B964-4009-97A8-51A874D0ADE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65540" name="Slide Number Placeholder 3">
            <a:extLst>
              <a:ext uri="{FF2B5EF4-FFF2-40B4-BE49-F238E27FC236}">
                <a16:creationId xmlns:a16="http://schemas.microsoft.com/office/drawing/2014/main" id="{96E8EF0F-3AB7-4569-B5B7-CA98E07E0B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F54FB657-F244-470E-90EA-759AAA170A67}" type="slidenum">
              <a:rPr lang="en-US" altLang="en-US" smtClean="0"/>
              <a:pPr/>
              <a:t>31</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41C4F1F-38DE-4335-A2B4-C44D0C1402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708962A7-E6B3-492F-91A9-6F6E7CEF052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67588" name="Slide Number Placeholder 3">
            <a:extLst>
              <a:ext uri="{FF2B5EF4-FFF2-40B4-BE49-F238E27FC236}">
                <a16:creationId xmlns:a16="http://schemas.microsoft.com/office/drawing/2014/main" id="{C608C01A-4089-47A8-B4F5-B5F48A2752A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565CCD0F-3FA6-49B7-B004-70CF031BB68D}" type="slidenum">
              <a:rPr lang="en-US" altLang="en-US" smtClean="0"/>
              <a:pPr/>
              <a:t>32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FEA6177C-C1BB-4D7A-8657-1E50742D3F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D07D8536-A9FE-4A31-87E4-4F5646A9891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12292" name="Slide Number Placeholder 3">
            <a:extLst>
              <a:ext uri="{FF2B5EF4-FFF2-40B4-BE49-F238E27FC236}">
                <a16:creationId xmlns:a16="http://schemas.microsoft.com/office/drawing/2014/main" id="{70647079-484E-490C-9E93-8916CBB5627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3817DEDD-3ABA-41E6-B6FF-161CD245202B}" type="slidenum">
              <a:rPr lang="en-US" altLang="en-US" smtClean="0"/>
              <a:pPr/>
              <a:t>4</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C25FC82F-8AD9-44B7-BFDF-D4D2C23D707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82B11773-E5C9-4B1C-8DD0-7A5BAB56C6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69636" name="Slide Number Placeholder 3">
            <a:extLst>
              <a:ext uri="{FF2B5EF4-FFF2-40B4-BE49-F238E27FC236}">
                <a16:creationId xmlns:a16="http://schemas.microsoft.com/office/drawing/2014/main" id="{175945CE-7357-4ABF-B2E8-A895A3E4C9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7758134E-A303-486A-B80D-468B0594264E}" type="slidenum">
              <a:rPr lang="en-US" altLang="en-US" smtClean="0"/>
              <a:pPr/>
              <a:t>33</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1628B176-F3F3-4438-AF8C-2B3DAF9AFC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A94F65C4-2C2B-40CB-AC6B-0B5BDB066E2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71684" name="Slide Number Placeholder 3">
            <a:extLst>
              <a:ext uri="{FF2B5EF4-FFF2-40B4-BE49-F238E27FC236}">
                <a16:creationId xmlns:a16="http://schemas.microsoft.com/office/drawing/2014/main" id="{D6F2B6E8-BE52-4872-A049-4A374D44E24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FE3B485A-302D-4871-98D8-62BBF77D0F5F}" type="slidenum">
              <a:rPr lang="en-US" altLang="en-US" smtClean="0"/>
              <a:pPr/>
              <a:t>34</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DD6367C-63EC-4B52-B856-2E06AE4263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2B5989D0-9617-4DB6-908F-47AF8DBAEFD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73732" name="Slide Number Placeholder 3">
            <a:extLst>
              <a:ext uri="{FF2B5EF4-FFF2-40B4-BE49-F238E27FC236}">
                <a16:creationId xmlns:a16="http://schemas.microsoft.com/office/drawing/2014/main" id="{DF8E95C4-8F04-4CAD-8A5D-3839675D5F6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C32EB8E1-1953-4EBF-8DE4-47BBE84415FE}" type="slidenum">
              <a:rPr lang="en-US" altLang="en-US" smtClean="0"/>
              <a:pPr/>
              <a:t>35</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B50CA9BD-DA3F-4A26-850D-8232BCBDE3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C160AACC-58A1-4407-9423-2606758F49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77828" name="Slide Number Placeholder 3">
            <a:extLst>
              <a:ext uri="{FF2B5EF4-FFF2-40B4-BE49-F238E27FC236}">
                <a16:creationId xmlns:a16="http://schemas.microsoft.com/office/drawing/2014/main" id="{F00C244C-A15F-495B-AFE9-E51518D1ACA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DC5957D9-14AC-49A7-A106-BD1B7B0901B3}" type="slidenum">
              <a:rPr lang="en-US" altLang="en-US" smtClean="0"/>
              <a:pPr/>
              <a:t>38</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619C0BB6-A5B3-46D2-B9B0-F678EC0476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9943196B-CE86-4365-9DF2-A9958E2A4CA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79876" name="Slide Number Placeholder 3">
            <a:extLst>
              <a:ext uri="{FF2B5EF4-FFF2-40B4-BE49-F238E27FC236}">
                <a16:creationId xmlns:a16="http://schemas.microsoft.com/office/drawing/2014/main" id="{72A02FF7-8C54-4E47-A3DB-69DDF73756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C875726D-1AB7-4ECC-AF91-A6679E53ED37}" type="slidenum">
              <a:rPr lang="en-US" altLang="en-US" smtClean="0"/>
              <a:pPr/>
              <a:t>39</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2193A018-0BA7-4DA0-9197-E183B13744F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41339853-E780-4E04-9259-797623BED2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81924" name="Slide Number Placeholder 3">
            <a:extLst>
              <a:ext uri="{FF2B5EF4-FFF2-40B4-BE49-F238E27FC236}">
                <a16:creationId xmlns:a16="http://schemas.microsoft.com/office/drawing/2014/main" id="{AEDC6D69-CCC5-4B31-B0BE-323091A162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995C2960-3770-49D4-86AB-A38F4685A801}" type="slidenum">
              <a:rPr lang="en-US" altLang="en-US" smtClean="0"/>
              <a:pPr/>
              <a:t>40</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7427C91C-615B-45C0-89A6-BC3C42DF1E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1F1ADE16-0B08-49BA-83CD-9117A21051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83972" name="Slide Number Placeholder 3">
            <a:extLst>
              <a:ext uri="{FF2B5EF4-FFF2-40B4-BE49-F238E27FC236}">
                <a16:creationId xmlns:a16="http://schemas.microsoft.com/office/drawing/2014/main" id="{8857FD56-5295-4E5A-8DCB-0707C33643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AE6F4A60-6C78-4E0D-AFA6-06B17480C313}" type="slidenum">
              <a:rPr lang="en-US" altLang="en-US" smtClean="0"/>
              <a:pPr/>
              <a:t>41</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827EF7B-80A8-4073-8F12-6D51F1422F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CDF4BE9-B3B3-4C8E-95C5-FE8C743344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Diane/Lisa</a:t>
            </a:r>
          </a:p>
        </p:txBody>
      </p:sp>
      <p:sp>
        <p:nvSpPr>
          <p:cNvPr id="14340" name="Slide Number Placeholder 3">
            <a:extLst>
              <a:ext uri="{FF2B5EF4-FFF2-40B4-BE49-F238E27FC236}">
                <a16:creationId xmlns:a16="http://schemas.microsoft.com/office/drawing/2014/main" id="{5A5438ED-DC03-490B-A378-7F0A1B36B4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26020C21-838B-4DB3-B1D3-DF508EFC8F1B}" type="slidenum">
              <a:rPr lang="en-US" altLang="en-US" smtClean="0"/>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023DF2DE-F303-4965-A239-1083BC17B70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54067F4D-4F6B-44D1-B857-B9429B454FC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16388" name="Slide Number Placeholder 3">
            <a:extLst>
              <a:ext uri="{FF2B5EF4-FFF2-40B4-BE49-F238E27FC236}">
                <a16:creationId xmlns:a16="http://schemas.microsoft.com/office/drawing/2014/main" id="{F702D363-5AEB-45BB-9C7F-CFC32C6F2E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038221BD-FF75-445E-A313-881BAB32939A}" type="slidenum">
              <a:rPr lang="en-US" altLang="en-US" smtClean="0"/>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3F6BF20-9E69-4B0F-AB7C-8293402F3CF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9FBCA125-3ACE-4DF4-9368-C8450F69F72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18436" name="Slide Number Placeholder 3">
            <a:extLst>
              <a:ext uri="{FF2B5EF4-FFF2-40B4-BE49-F238E27FC236}">
                <a16:creationId xmlns:a16="http://schemas.microsoft.com/office/drawing/2014/main" id="{65B89B16-736A-4222-99DD-B54CA9D2925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658AE336-C6BD-49C6-AD26-2066E5182B0D}" type="slidenum">
              <a:rPr lang="en-US" altLang="en-US" smtClean="0"/>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B6D912D-231C-4815-9DAA-AB471ED037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41FE5FB-1A0F-4329-A421-B469BDD2010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Lisa</a:t>
            </a:r>
          </a:p>
        </p:txBody>
      </p:sp>
      <p:sp>
        <p:nvSpPr>
          <p:cNvPr id="20484" name="Slide Number Placeholder 3">
            <a:extLst>
              <a:ext uri="{FF2B5EF4-FFF2-40B4-BE49-F238E27FC236}">
                <a16:creationId xmlns:a16="http://schemas.microsoft.com/office/drawing/2014/main" id="{A3B7B624-E9F0-408E-9A1E-AC9675E6C95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E088680E-E566-42D6-8E58-2194E779A64E}" type="slidenum">
              <a:rPr lang="en-US" altLang="en-US" smtClean="0"/>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FE42F60-D22A-47E7-B2CA-3401208C8A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A77C1E48-8B92-4361-AC2D-FAFA713CF0C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Diane</a:t>
            </a:r>
          </a:p>
        </p:txBody>
      </p:sp>
      <p:sp>
        <p:nvSpPr>
          <p:cNvPr id="22532" name="Slide Number Placeholder 3">
            <a:extLst>
              <a:ext uri="{FF2B5EF4-FFF2-40B4-BE49-F238E27FC236}">
                <a16:creationId xmlns:a16="http://schemas.microsoft.com/office/drawing/2014/main" id="{BCE7FD0A-B9B1-4865-9832-B5187698841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1ADE7026-2464-44C7-A38E-9D818C232915}" type="slidenum">
              <a:rPr lang="en-US" altLang="en-US" smtClean="0"/>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DD4669CE-DC57-438F-8C17-E517F2EB066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84E30E35-9885-48E0-89EC-5D83DA3DE1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a:extLst>
              <a:ext uri="{FF2B5EF4-FFF2-40B4-BE49-F238E27FC236}">
                <a16:creationId xmlns:a16="http://schemas.microsoft.com/office/drawing/2014/main" id="{00224AE7-C72B-4242-9070-3B68D3BC3F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6125" indent="-287338">
              <a:defRPr>
                <a:solidFill>
                  <a:schemeClr val="tx1"/>
                </a:solidFill>
                <a:latin typeface="Trebuchet MS" panose="020B0603020202020204" pitchFamily="34" charset="0"/>
              </a:defRPr>
            </a:lvl2pPr>
            <a:lvl3pPr marL="1149350" indent="-228600">
              <a:defRPr>
                <a:solidFill>
                  <a:schemeClr val="tx1"/>
                </a:solidFill>
                <a:latin typeface="Trebuchet MS" panose="020B0603020202020204" pitchFamily="34" charset="0"/>
              </a:defRPr>
            </a:lvl3pPr>
            <a:lvl4pPr marL="1608138" indent="-228600">
              <a:defRPr>
                <a:solidFill>
                  <a:schemeClr val="tx1"/>
                </a:solidFill>
                <a:latin typeface="Trebuchet MS" panose="020B0603020202020204" pitchFamily="34" charset="0"/>
              </a:defRPr>
            </a:lvl4pPr>
            <a:lvl5pPr marL="2068513" indent="-228600">
              <a:defRPr>
                <a:solidFill>
                  <a:schemeClr val="tx1"/>
                </a:solidFill>
                <a:latin typeface="Trebuchet MS" panose="020B0603020202020204" pitchFamily="34" charset="0"/>
              </a:defRPr>
            </a:lvl5pPr>
            <a:lvl6pPr marL="2525713" indent="-228600" eaLnBrk="0" fontAlgn="base" hangingPunct="0">
              <a:spcBef>
                <a:spcPct val="0"/>
              </a:spcBef>
              <a:spcAft>
                <a:spcPct val="0"/>
              </a:spcAft>
              <a:defRPr>
                <a:solidFill>
                  <a:schemeClr val="tx1"/>
                </a:solidFill>
                <a:latin typeface="Trebuchet MS" panose="020B0603020202020204" pitchFamily="34" charset="0"/>
              </a:defRPr>
            </a:lvl6pPr>
            <a:lvl7pPr marL="2982913" indent="-228600" eaLnBrk="0" fontAlgn="base" hangingPunct="0">
              <a:spcBef>
                <a:spcPct val="0"/>
              </a:spcBef>
              <a:spcAft>
                <a:spcPct val="0"/>
              </a:spcAft>
              <a:defRPr>
                <a:solidFill>
                  <a:schemeClr val="tx1"/>
                </a:solidFill>
                <a:latin typeface="Trebuchet MS" panose="020B0603020202020204" pitchFamily="34" charset="0"/>
              </a:defRPr>
            </a:lvl7pPr>
            <a:lvl8pPr marL="3440113" indent="-228600" eaLnBrk="0" fontAlgn="base" hangingPunct="0">
              <a:spcBef>
                <a:spcPct val="0"/>
              </a:spcBef>
              <a:spcAft>
                <a:spcPct val="0"/>
              </a:spcAft>
              <a:defRPr>
                <a:solidFill>
                  <a:schemeClr val="tx1"/>
                </a:solidFill>
                <a:latin typeface="Trebuchet MS" panose="020B0603020202020204" pitchFamily="34" charset="0"/>
              </a:defRPr>
            </a:lvl8pPr>
            <a:lvl9pPr marL="3897313" indent="-228600" eaLnBrk="0" fontAlgn="base" hangingPunct="0">
              <a:spcBef>
                <a:spcPct val="0"/>
              </a:spcBef>
              <a:spcAft>
                <a:spcPct val="0"/>
              </a:spcAft>
              <a:defRPr>
                <a:solidFill>
                  <a:schemeClr val="tx1"/>
                </a:solidFill>
                <a:latin typeface="Trebuchet MS" panose="020B0603020202020204" pitchFamily="34" charset="0"/>
              </a:defRPr>
            </a:lvl9pPr>
          </a:lstStyle>
          <a:p>
            <a:fld id="{FB84A89E-9A2E-4C08-B091-5DC1B3E846A7}" type="slidenum">
              <a:rPr lang="en-US" altLang="en-US" smtClean="0"/>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E8E56BDC-F187-45E7-B26A-25F5CB72A60D}"/>
              </a:ext>
            </a:extLst>
          </p:cNvPr>
          <p:cNvGrpSpPr>
            <a:grpSpLocks/>
          </p:cNvGrpSpPr>
          <p:nvPr/>
        </p:nvGrpSpPr>
        <p:grpSpPr bwMode="auto">
          <a:xfrm>
            <a:off x="0" y="-7938"/>
            <a:ext cx="12192000" cy="6865938"/>
            <a:chOff x="0" y="-8467"/>
            <a:chExt cx="12192000" cy="6866467"/>
          </a:xfrm>
        </p:grpSpPr>
        <p:cxnSp>
          <p:nvCxnSpPr>
            <p:cNvPr id="5" name="Straight Connector 4">
              <a:extLst>
                <a:ext uri="{FF2B5EF4-FFF2-40B4-BE49-F238E27FC236}">
                  <a16:creationId xmlns:a16="http://schemas.microsoft.com/office/drawing/2014/main" id="{895B6B0F-294C-4B28-A2C0-1B1CFC4E5D71}"/>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F76A6E5E-1E69-412C-B7B0-3BC91F413156}"/>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12A86158-CF50-494D-837D-7CF97A16402B}"/>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EB0E84AD-6CF8-4613-A5F8-4488E0EF0002}"/>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a:extLst>
                <a:ext uri="{FF2B5EF4-FFF2-40B4-BE49-F238E27FC236}">
                  <a16:creationId xmlns:a16="http://schemas.microsoft.com/office/drawing/2014/main" id="{3D40C76E-3B98-4DD1-A91D-0FB77EF435A7}"/>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AF50E2F5-F731-4F49-A4D0-278588753BC9}"/>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8EF35E5B-8597-41F6-9BF1-F4BFFE306E01}"/>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6E97D79D-10AE-4DB9-AB2F-65D5858B7F66}"/>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6B180ED9-B49F-4111-B1BD-961878B76BB2}"/>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0FF97BEA-2E42-43DF-B08D-F0ADB9436EAF}"/>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5" name="Date Placeholder 3">
            <a:extLst>
              <a:ext uri="{FF2B5EF4-FFF2-40B4-BE49-F238E27FC236}">
                <a16:creationId xmlns:a16="http://schemas.microsoft.com/office/drawing/2014/main" id="{DB94D94B-8793-4DF5-8827-8EB6B2C3A227}"/>
              </a:ext>
            </a:extLst>
          </p:cNvPr>
          <p:cNvSpPr>
            <a:spLocks noGrp="1"/>
          </p:cNvSpPr>
          <p:nvPr>
            <p:ph type="dt" sz="half" idx="10"/>
          </p:nvPr>
        </p:nvSpPr>
        <p:spPr/>
        <p:txBody>
          <a:bodyPr/>
          <a:lstStyle>
            <a:lvl1pPr>
              <a:defRPr/>
            </a:lvl1pPr>
          </a:lstStyle>
          <a:p>
            <a:pPr>
              <a:defRPr/>
            </a:pPr>
            <a:fld id="{643C9EB7-8977-44C2-82F2-A9A93886A4AF}" type="datetimeFigureOut">
              <a:rPr lang="en-US"/>
              <a:pPr>
                <a:defRPr/>
              </a:pPr>
              <a:t>10/28/2019</a:t>
            </a:fld>
            <a:endParaRPr lang="en-US" dirty="0"/>
          </a:p>
        </p:txBody>
      </p:sp>
      <p:sp>
        <p:nvSpPr>
          <p:cNvPr id="16" name="Footer Placeholder 4">
            <a:extLst>
              <a:ext uri="{FF2B5EF4-FFF2-40B4-BE49-F238E27FC236}">
                <a16:creationId xmlns:a16="http://schemas.microsoft.com/office/drawing/2014/main" id="{52E695CE-8B2C-4D2C-85F6-65A15820300C}"/>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1FC6E3ED-6A79-44D9-8DBD-1CBB28B4C1B9}"/>
              </a:ext>
            </a:extLst>
          </p:cNvPr>
          <p:cNvSpPr>
            <a:spLocks noGrp="1"/>
          </p:cNvSpPr>
          <p:nvPr>
            <p:ph type="sldNum" sz="quarter" idx="12"/>
          </p:nvPr>
        </p:nvSpPr>
        <p:spPr/>
        <p:txBody>
          <a:bodyPr/>
          <a:lstStyle>
            <a:lvl1pPr>
              <a:defRPr/>
            </a:lvl1pPr>
          </a:lstStyle>
          <a:p>
            <a:pPr>
              <a:defRPr/>
            </a:pPr>
            <a:fld id="{E4A88321-96B3-4382-B92A-C965E25DAE07}" type="slidenum">
              <a:rPr lang="en-US"/>
              <a:pPr>
                <a:defRPr/>
              </a:pPr>
              <a:t>‹#›</a:t>
            </a:fld>
            <a:endParaRPr lang="en-US" dirty="0"/>
          </a:p>
        </p:txBody>
      </p:sp>
    </p:spTree>
    <p:extLst>
      <p:ext uri="{BB962C8B-B14F-4D97-AF65-F5344CB8AC3E}">
        <p14:creationId xmlns:p14="http://schemas.microsoft.com/office/powerpoint/2010/main" val="271369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A0B300-235F-40B3-83EE-A6445DE97F1C}"/>
              </a:ext>
            </a:extLst>
          </p:cNvPr>
          <p:cNvSpPr>
            <a:spLocks noGrp="1"/>
          </p:cNvSpPr>
          <p:nvPr>
            <p:ph type="dt" sz="half" idx="10"/>
          </p:nvPr>
        </p:nvSpPr>
        <p:spPr/>
        <p:txBody>
          <a:bodyPr/>
          <a:lstStyle>
            <a:lvl1pPr>
              <a:defRPr/>
            </a:lvl1pPr>
          </a:lstStyle>
          <a:p>
            <a:pPr>
              <a:defRPr/>
            </a:pPr>
            <a:fld id="{13E95423-A370-494C-BAE5-F886D19A8019}" type="datetimeFigureOut">
              <a:rPr lang="en-US"/>
              <a:pPr>
                <a:defRPr/>
              </a:pPr>
              <a:t>10/28/2019</a:t>
            </a:fld>
            <a:endParaRPr lang="en-US" dirty="0"/>
          </a:p>
        </p:txBody>
      </p:sp>
      <p:sp>
        <p:nvSpPr>
          <p:cNvPr id="5" name="Footer Placeholder 4">
            <a:extLst>
              <a:ext uri="{FF2B5EF4-FFF2-40B4-BE49-F238E27FC236}">
                <a16:creationId xmlns:a16="http://schemas.microsoft.com/office/drawing/2014/main" id="{B508C1F7-5D3D-4244-83B0-CC5F85302D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D261E20-3DBF-4266-99EA-25154064AD39}"/>
              </a:ext>
            </a:extLst>
          </p:cNvPr>
          <p:cNvSpPr>
            <a:spLocks noGrp="1"/>
          </p:cNvSpPr>
          <p:nvPr>
            <p:ph type="sldNum" sz="quarter" idx="12"/>
          </p:nvPr>
        </p:nvSpPr>
        <p:spPr/>
        <p:txBody>
          <a:bodyPr/>
          <a:lstStyle>
            <a:lvl1pPr>
              <a:defRPr/>
            </a:lvl1pPr>
          </a:lstStyle>
          <a:p>
            <a:pPr>
              <a:defRPr/>
            </a:pPr>
            <a:fld id="{FBA1E3AA-F8E8-41E3-A700-B819F27DF384}" type="slidenum">
              <a:rPr lang="en-US"/>
              <a:pPr>
                <a:defRPr/>
              </a:pPr>
              <a:t>‹#›</a:t>
            </a:fld>
            <a:endParaRPr lang="en-US" dirty="0"/>
          </a:p>
        </p:txBody>
      </p:sp>
    </p:spTree>
    <p:extLst>
      <p:ext uri="{BB962C8B-B14F-4D97-AF65-F5344CB8AC3E}">
        <p14:creationId xmlns:p14="http://schemas.microsoft.com/office/powerpoint/2010/main" val="257097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8FAA80-91BB-4B41-85F3-0C522326ED71}"/>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8000" dirty="0">
                <a:solidFill>
                  <a:srgbClr val="0D83FA"/>
                </a:solidFill>
                <a:latin typeface="Arial" panose="020B0604020202020204" pitchFamily="34" charset="0"/>
              </a:rPr>
              <a:t>“</a:t>
            </a:r>
          </a:p>
        </p:txBody>
      </p:sp>
      <p:sp>
        <p:nvSpPr>
          <p:cNvPr id="6" name="TextBox 5">
            <a:extLst>
              <a:ext uri="{FF2B5EF4-FFF2-40B4-BE49-F238E27FC236}">
                <a16:creationId xmlns:a16="http://schemas.microsoft.com/office/drawing/2014/main" id="{0264CD99-439C-4027-95F2-476CBF34CF46}"/>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8000" dirty="0">
                <a:solidFill>
                  <a:srgbClr val="0D83FA"/>
                </a:solidFill>
                <a:latin typeface="Arial" panose="020B0604020202020204" pitchFamily="34" charset="0"/>
              </a:rPr>
              <a:t>”</a:t>
            </a:r>
            <a:endParaRPr lang="en-US" altLang="es-ES" dirty="0">
              <a:solidFill>
                <a:srgbClr val="0D83FA"/>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7D1B64C9-643F-4961-89B9-98FF06B1D775}"/>
              </a:ext>
            </a:extLst>
          </p:cNvPr>
          <p:cNvSpPr>
            <a:spLocks noGrp="1"/>
          </p:cNvSpPr>
          <p:nvPr>
            <p:ph type="dt" sz="half" idx="14"/>
          </p:nvPr>
        </p:nvSpPr>
        <p:spPr/>
        <p:txBody>
          <a:bodyPr/>
          <a:lstStyle>
            <a:lvl1pPr>
              <a:defRPr/>
            </a:lvl1pPr>
          </a:lstStyle>
          <a:p>
            <a:pPr>
              <a:defRPr/>
            </a:pPr>
            <a:fld id="{5E83D911-C859-4BD1-B133-88E984845423}" type="datetimeFigureOut">
              <a:rPr lang="en-US"/>
              <a:pPr>
                <a:defRPr/>
              </a:pPr>
              <a:t>10/28/2019</a:t>
            </a:fld>
            <a:endParaRPr lang="en-US" dirty="0"/>
          </a:p>
        </p:txBody>
      </p:sp>
      <p:sp>
        <p:nvSpPr>
          <p:cNvPr id="8" name="Footer Placeholder 4">
            <a:extLst>
              <a:ext uri="{FF2B5EF4-FFF2-40B4-BE49-F238E27FC236}">
                <a16:creationId xmlns:a16="http://schemas.microsoft.com/office/drawing/2014/main" id="{E742097F-900B-4688-A908-875A7FE6908E}"/>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68D2A5F-B47A-4A98-A32A-1EF3F77EA2F3}"/>
              </a:ext>
            </a:extLst>
          </p:cNvPr>
          <p:cNvSpPr>
            <a:spLocks noGrp="1"/>
          </p:cNvSpPr>
          <p:nvPr>
            <p:ph type="sldNum" sz="quarter" idx="16"/>
          </p:nvPr>
        </p:nvSpPr>
        <p:spPr/>
        <p:txBody>
          <a:bodyPr/>
          <a:lstStyle>
            <a:lvl1pPr>
              <a:defRPr/>
            </a:lvl1pPr>
          </a:lstStyle>
          <a:p>
            <a:pPr>
              <a:defRPr/>
            </a:pPr>
            <a:fld id="{850FDAC8-64B8-42A2-A2D7-F0C7C4D2F2EC}" type="slidenum">
              <a:rPr lang="en-US"/>
              <a:pPr>
                <a:defRPr/>
              </a:pPr>
              <a:t>‹#›</a:t>
            </a:fld>
            <a:endParaRPr lang="en-US" dirty="0"/>
          </a:p>
        </p:txBody>
      </p:sp>
    </p:spTree>
    <p:extLst>
      <p:ext uri="{BB962C8B-B14F-4D97-AF65-F5344CB8AC3E}">
        <p14:creationId xmlns:p14="http://schemas.microsoft.com/office/powerpoint/2010/main" val="3106575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CA4E7F-EF0C-4717-AF5E-7FC06A5FAF0B}"/>
              </a:ext>
            </a:extLst>
          </p:cNvPr>
          <p:cNvSpPr>
            <a:spLocks noGrp="1"/>
          </p:cNvSpPr>
          <p:nvPr>
            <p:ph type="dt" sz="half" idx="10"/>
          </p:nvPr>
        </p:nvSpPr>
        <p:spPr/>
        <p:txBody>
          <a:bodyPr/>
          <a:lstStyle>
            <a:lvl1pPr>
              <a:defRPr/>
            </a:lvl1pPr>
          </a:lstStyle>
          <a:p>
            <a:pPr>
              <a:defRPr/>
            </a:pPr>
            <a:fld id="{110EF058-4351-433B-ACC7-424DDDAAB3FB}" type="datetimeFigureOut">
              <a:rPr lang="en-US"/>
              <a:pPr>
                <a:defRPr/>
              </a:pPr>
              <a:t>10/28/2019</a:t>
            </a:fld>
            <a:endParaRPr lang="en-US" dirty="0"/>
          </a:p>
        </p:txBody>
      </p:sp>
      <p:sp>
        <p:nvSpPr>
          <p:cNvPr id="5" name="Footer Placeholder 4">
            <a:extLst>
              <a:ext uri="{FF2B5EF4-FFF2-40B4-BE49-F238E27FC236}">
                <a16:creationId xmlns:a16="http://schemas.microsoft.com/office/drawing/2014/main" id="{39377E0A-8CF3-4E2A-88D3-6A7A08C115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7AB372-5245-405D-8A5C-BE4D29B363BD}"/>
              </a:ext>
            </a:extLst>
          </p:cNvPr>
          <p:cNvSpPr>
            <a:spLocks noGrp="1"/>
          </p:cNvSpPr>
          <p:nvPr>
            <p:ph type="sldNum" sz="quarter" idx="12"/>
          </p:nvPr>
        </p:nvSpPr>
        <p:spPr/>
        <p:txBody>
          <a:bodyPr/>
          <a:lstStyle>
            <a:lvl1pPr>
              <a:defRPr/>
            </a:lvl1pPr>
          </a:lstStyle>
          <a:p>
            <a:pPr>
              <a:defRPr/>
            </a:pPr>
            <a:fld id="{1E230E0A-BAA1-437A-8F39-3750D8F5BFDE}" type="slidenum">
              <a:rPr lang="en-US"/>
              <a:pPr>
                <a:defRPr/>
              </a:pPr>
              <a:t>‹#›</a:t>
            </a:fld>
            <a:endParaRPr lang="en-US" dirty="0"/>
          </a:p>
        </p:txBody>
      </p:sp>
    </p:spTree>
    <p:extLst>
      <p:ext uri="{BB962C8B-B14F-4D97-AF65-F5344CB8AC3E}">
        <p14:creationId xmlns:p14="http://schemas.microsoft.com/office/powerpoint/2010/main" val="3999784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DCD997-22DF-4682-93B8-CDB42E0AE58B}"/>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8000" dirty="0">
                <a:solidFill>
                  <a:srgbClr val="0D83FA"/>
                </a:solidFill>
                <a:latin typeface="Arial" panose="020B0604020202020204" pitchFamily="34" charset="0"/>
              </a:rPr>
              <a:t>“</a:t>
            </a:r>
          </a:p>
        </p:txBody>
      </p:sp>
      <p:sp>
        <p:nvSpPr>
          <p:cNvPr id="6" name="TextBox 5">
            <a:extLst>
              <a:ext uri="{FF2B5EF4-FFF2-40B4-BE49-F238E27FC236}">
                <a16:creationId xmlns:a16="http://schemas.microsoft.com/office/drawing/2014/main" id="{0FE58A65-A16A-4557-9B17-F6A838A40D14}"/>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8000" dirty="0">
                <a:solidFill>
                  <a:srgbClr val="0D83FA"/>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86791D15-A254-45F0-B630-E4FAFED8F894}"/>
              </a:ext>
            </a:extLst>
          </p:cNvPr>
          <p:cNvSpPr>
            <a:spLocks noGrp="1"/>
          </p:cNvSpPr>
          <p:nvPr>
            <p:ph type="dt" sz="half" idx="14"/>
          </p:nvPr>
        </p:nvSpPr>
        <p:spPr/>
        <p:txBody>
          <a:bodyPr/>
          <a:lstStyle>
            <a:lvl1pPr>
              <a:defRPr/>
            </a:lvl1pPr>
          </a:lstStyle>
          <a:p>
            <a:pPr>
              <a:defRPr/>
            </a:pPr>
            <a:fld id="{AD89D12A-E773-4B70-9776-9047AECA2AF6}" type="datetimeFigureOut">
              <a:rPr lang="en-US"/>
              <a:pPr>
                <a:defRPr/>
              </a:pPr>
              <a:t>10/28/2019</a:t>
            </a:fld>
            <a:endParaRPr lang="en-US" dirty="0"/>
          </a:p>
        </p:txBody>
      </p:sp>
      <p:sp>
        <p:nvSpPr>
          <p:cNvPr id="8" name="Footer Placeholder 4">
            <a:extLst>
              <a:ext uri="{FF2B5EF4-FFF2-40B4-BE49-F238E27FC236}">
                <a16:creationId xmlns:a16="http://schemas.microsoft.com/office/drawing/2014/main" id="{A5A394A4-92FA-429E-8F11-8226B52609BE}"/>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4D6B45C-C808-45A7-A35A-C67CC678869B}"/>
              </a:ext>
            </a:extLst>
          </p:cNvPr>
          <p:cNvSpPr>
            <a:spLocks noGrp="1"/>
          </p:cNvSpPr>
          <p:nvPr>
            <p:ph type="sldNum" sz="quarter" idx="16"/>
          </p:nvPr>
        </p:nvSpPr>
        <p:spPr/>
        <p:txBody>
          <a:bodyPr/>
          <a:lstStyle>
            <a:lvl1pPr>
              <a:defRPr/>
            </a:lvl1pPr>
          </a:lstStyle>
          <a:p>
            <a:pPr>
              <a:defRPr/>
            </a:pPr>
            <a:fld id="{2FE9BD07-932B-4EC1-B1F3-79B32E0146F0}" type="slidenum">
              <a:rPr lang="en-US"/>
              <a:pPr>
                <a:defRPr/>
              </a:pPr>
              <a:t>‹#›</a:t>
            </a:fld>
            <a:endParaRPr lang="en-US" dirty="0"/>
          </a:p>
        </p:txBody>
      </p:sp>
    </p:spTree>
    <p:extLst>
      <p:ext uri="{BB962C8B-B14F-4D97-AF65-F5344CB8AC3E}">
        <p14:creationId xmlns:p14="http://schemas.microsoft.com/office/powerpoint/2010/main" val="1736906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39641DE-F47D-445B-84E3-BFEC53EEAB4B}"/>
              </a:ext>
            </a:extLst>
          </p:cNvPr>
          <p:cNvSpPr>
            <a:spLocks noGrp="1"/>
          </p:cNvSpPr>
          <p:nvPr>
            <p:ph type="dt" sz="half" idx="14"/>
          </p:nvPr>
        </p:nvSpPr>
        <p:spPr/>
        <p:txBody>
          <a:bodyPr/>
          <a:lstStyle>
            <a:lvl1pPr>
              <a:defRPr/>
            </a:lvl1pPr>
          </a:lstStyle>
          <a:p>
            <a:pPr>
              <a:defRPr/>
            </a:pPr>
            <a:fld id="{7310580A-2810-49BF-8121-6F32A9517BF7}" type="datetimeFigureOut">
              <a:rPr lang="en-US"/>
              <a:pPr>
                <a:defRPr/>
              </a:pPr>
              <a:t>10/28/2019</a:t>
            </a:fld>
            <a:endParaRPr lang="en-US" dirty="0"/>
          </a:p>
        </p:txBody>
      </p:sp>
      <p:sp>
        <p:nvSpPr>
          <p:cNvPr id="6" name="Footer Placeholder 4">
            <a:extLst>
              <a:ext uri="{FF2B5EF4-FFF2-40B4-BE49-F238E27FC236}">
                <a16:creationId xmlns:a16="http://schemas.microsoft.com/office/drawing/2014/main" id="{DF898424-ADCD-44C6-BD51-6552F097B76E}"/>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020E7C5-CD2E-48DC-9A75-E514A30BD3C0}"/>
              </a:ext>
            </a:extLst>
          </p:cNvPr>
          <p:cNvSpPr>
            <a:spLocks noGrp="1"/>
          </p:cNvSpPr>
          <p:nvPr>
            <p:ph type="sldNum" sz="quarter" idx="16"/>
          </p:nvPr>
        </p:nvSpPr>
        <p:spPr/>
        <p:txBody>
          <a:bodyPr/>
          <a:lstStyle>
            <a:lvl1pPr>
              <a:defRPr/>
            </a:lvl1pPr>
          </a:lstStyle>
          <a:p>
            <a:pPr>
              <a:defRPr/>
            </a:pPr>
            <a:fld id="{A7822523-E7A2-44A4-8756-78938C332207}" type="slidenum">
              <a:rPr lang="en-US"/>
              <a:pPr>
                <a:defRPr/>
              </a:pPr>
              <a:t>‹#›</a:t>
            </a:fld>
            <a:endParaRPr lang="en-US" dirty="0"/>
          </a:p>
        </p:txBody>
      </p:sp>
    </p:spTree>
    <p:extLst>
      <p:ext uri="{BB962C8B-B14F-4D97-AF65-F5344CB8AC3E}">
        <p14:creationId xmlns:p14="http://schemas.microsoft.com/office/powerpoint/2010/main" val="3329048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05BB-6308-4017-907E-7114536A0C34}"/>
              </a:ext>
            </a:extLst>
          </p:cNvPr>
          <p:cNvSpPr>
            <a:spLocks noGrp="1"/>
          </p:cNvSpPr>
          <p:nvPr>
            <p:ph type="dt" sz="half" idx="10"/>
          </p:nvPr>
        </p:nvSpPr>
        <p:spPr/>
        <p:txBody>
          <a:bodyPr/>
          <a:lstStyle>
            <a:lvl1pPr>
              <a:defRPr/>
            </a:lvl1pPr>
          </a:lstStyle>
          <a:p>
            <a:pPr>
              <a:defRPr/>
            </a:pPr>
            <a:fld id="{7C0BE876-AE53-4557-9286-60C1063C2928}" type="datetimeFigureOut">
              <a:rPr lang="en-US"/>
              <a:pPr>
                <a:defRPr/>
              </a:pPr>
              <a:t>10/28/2019</a:t>
            </a:fld>
            <a:endParaRPr lang="en-US" dirty="0"/>
          </a:p>
        </p:txBody>
      </p:sp>
      <p:sp>
        <p:nvSpPr>
          <p:cNvPr id="5" name="Footer Placeholder 4">
            <a:extLst>
              <a:ext uri="{FF2B5EF4-FFF2-40B4-BE49-F238E27FC236}">
                <a16:creationId xmlns:a16="http://schemas.microsoft.com/office/drawing/2014/main" id="{5EB82266-CD47-4E64-9657-2FE034E00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2BA7B9-9E1D-42FA-8BF6-3D70795AC3D3}"/>
              </a:ext>
            </a:extLst>
          </p:cNvPr>
          <p:cNvSpPr>
            <a:spLocks noGrp="1"/>
          </p:cNvSpPr>
          <p:nvPr>
            <p:ph type="sldNum" sz="quarter" idx="12"/>
          </p:nvPr>
        </p:nvSpPr>
        <p:spPr/>
        <p:txBody>
          <a:bodyPr/>
          <a:lstStyle>
            <a:lvl1pPr>
              <a:defRPr/>
            </a:lvl1pPr>
          </a:lstStyle>
          <a:p>
            <a:pPr>
              <a:defRPr/>
            </a:pPr>
            <a:fld id="{F2FBBFEB-268D-475A-A3D2-C50C4097ECF5}" type="slidenum">
              <a:rPr lang="en-US"/>
              <a:pPr>
                <a:defRPr/>
              </a:pPr>
              <a:t>‹#›</a:t>
            </a:fld>
            <a:endParaRPr lang="en-US" dirty="0"/>
          </a:p>
        </p:txBody>
      </p:sp>
    </p:spTree>
    <p:extLst>
      <p:ext uri="{BB962C8B-B14F-4D97-AF65-F5344CB8AC3E}">
        <p14:creationId xmlns:p14="http://schemas.microsoft.com/office/powerpoint/2010/main" val="912671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98E44-8288-40D8-BF86-727AE4BFD925}"/>
              </a:ext>
            </a:extLst>
          </p:cNvPr>
          <p:cNvSpPr>
            <a:spLocks noGrp="1"/>
          </p:cNvSpPr>
          <p:nvPr>
            <p:ph type="dt" sz="half" idx="10"/>
          </p:nvPr>
        </p:nvSpPr>
        <p:spPr/>
        <p:txBody>
          <a:bodyPr/>
          <a:lstStyle>
            <a:lvl1pPr>
              <a:defRPr/>
            </a:lvl1pPr>
          </a:lstStyle>
          <a:p>
            <a:pPr>
              <a:defRPr/>
            </a:pPr>
            <a:fld id="{0B9E30A8-1A67-498E-83A1-680D44B5517C}" type="datetimeFigureOut">
              <a:rPr lang="en-US"/>
              <a:pPr>
                <a:defRPr/>
              </a:pPr>
              <a:t>10/28/2019</a:t>
            </a:fld>
            <a:endParaRPr lang="en-US" dirty="0"/>
          </a:p>
        </p:txBody>
      </p:sp>
      <p:sp>
        <p:nvSpPr>
          <p:cNvPr id="5" name="Footer Placeholder 4">
            <a:extLst>
              <a:ext uri="{FF2B5EF4-FFF2-40B4-BE49-F238E27FC236}">
                <a16:creationId xmlns:a16="http://schemas.microsoft.com/office/drawing/2014/main" id="{EC54550B-68F6-46C2-8EAD-9ECF91AE93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22F717-B17E-491C-A816-F39A59C861C3}"/>
              </a:ext>
            </a:extLst>
          </p:cNvPr>
          <p:cNvSpPr>
            <a:spLocks noGrp="1"/>
          </p:cNvSpPr>
          <p:nvPr>
            <p:ph type="sldNum" sz="quarter" idx="12"/>
          </p:nvPr>
        </p:nvSpPr>
        <p:spPr/>
        <p:txBody>
          <a:bodyPr/>
          <a:lstStyle>
            <a:lvl1pPr>
              <a:defRPr/>
            </a:lvl1pPr>
          </a:lstStyle>
          <a:p>
            <a:pPr>
              <a:defRPr/>
            </a:pPr>
            <a:fld id="{70402540-E7B2-4AE9-8416-EE8CFEC5D845}" type="slidenum">
              <a:rPr lang="en-US"/>
              <a:pPr>
                <a:defRPr/>
              </a:pPr>
              <a:t>‹#›</a:t>
            </a:fld>
            <a:endParaRPr lang="en-US" dirty="0"/>
          </a:p>
        </p:txBody>
      </p:sp>
    </p:spTree>
    <p:extLst>
      <p:ext uri="{BB962C8B-B14F-4D97-AF65-F5344CB8AC3E}">
        <p14:creationId xmlns:p14="http://schemas.microsoft.com/office/powerpoint/2010/main" val="217399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6D9F365-DDE7-42A5-9A5E-FED32D2C752C}"/>
              </a:ext>
            </a:extLst>
          </p:cNvPr>
          <p:cNvSpPr>
            <a:spLocks noGrp="1"/>
          </p:cNvSpPr>
          <p:nvPr>
            <p:ph type="dt" sz="half" idx="10"/>
          </p:nvPr>
        </p:nvSpPr>
        <p:spPr/>
        <p:txBody>
          <a:bodyPr/>
          <a:lstStyle>
            <a:lvl1pPr>
              <a:defRPr/>
            </a:lvl1pPr>
          </a:lstStyle>
          <a:p>
            <a:pPr>
              <a:defRPr/>
            </a:pPr>
            <a:fld id="{0CBE70A7-2EB1-4A63-B104-06CFD2AD48EF}" type="datetimeFigureOut">
              <a:rPr lang="en-US"/>
              <a:pPr>
                <a:defRPr/>
              </a:pPr>
              <a:t>10/28/2019</a:t>
            </a:fld>
            <a:endParaRPr lang="en-US" dirty="0"/>
          </a:p>
        </p:txBody>
      </p:sp>
      <p:sp>
        <p:nvSpPr>
          <p:cNvPr id="5" name="Footer Placeholder 4">
            <a:extLst>
              <a:ext uri="{FF2B5EF4-FFF2-40B4-BE49-F238E27FC236}">
                <a16:creationId xmlns:a16="http://schemas.microsoft.com/office/drawing/2014/main" id="{1EB03B4B-037F-453B-AAB1-748C208AB5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9F0C78F-6E1F-4F73-B796-866147C846BC}"/>
              </a:ext>
            </a:extLst>
          </p:cNvPr>
          <p:cNvSpPr>
            <a:spLocks noGrp="1"/>
          </p:cNvSpPr>
          <p:nvPr>
            <p:ph type="sldNum" sz="quarter" idx="12"/>
          </p:nvPr>
        </p:nvSpPr>
        <p:spPr/>
        <p:txBody>
          <a:bodyPr/>
          <a:lstStyle>
            <a:lvl1pPr>
              <a:defRPr/>
            </a:lvl1pPr>
          </a:lstStyle>
          <a:p>
            <a:pPr>
              <a:defRPr/>
            </a:pPr>
            <a:fld id="{94640B77-C88F-48C0-9518-C643EA3F7006}" type="slidenum">
              <a:rPr lang="en-US"/>
              <a:pPr>
                <a:defRPr/>
              </a:pPr>
              <a:t>‹#›</a:t>
            </a:fld>
            <a:endParaRPr lang="en-US" dirty="0"/>
          </a:p>
        </p:txBody>
      </p:sp>
    </p:spTree>
    <p:extLst>
      <p:ext uri="{BB962C8B-B14F-4D97-AF65-F5344CB8AC3E}">
        <p14:creationId xmlns:p14="http://schemas.microsoft.com/office/powerpoint/2010/main" val="214004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823687-5733-4987-9C27-777122FBE97D}"/>
              </a:ext>
            </a:extLst>
          </p:cNvPr>
          <p:cNvSpPr>
            <a:spLocks noGrp="1"/>
          </p:cNvSpPr>
          <p:nvPr>
            <p:ph type="dt" sz="half" idx="10"/>
          </p:nvPr>
        </p:nvSpPr>
        <p:spPr/>
        <p:txBody>
          <a:bodyPr/>
          <a:lstStyle>
            <a:lvl1pPr>
              <a:defRPr/>
            </a:lvl1pPr>
          </a:lstStyle>
          <a:p>
            <a:pPr>
              <a:defRPr/>
            </a:pPr>
            <a:fld id="{C607BD7F-78F2-46A4-BC82-2C5F4083A765}" type="datetimeFigureOut">
              <a:rPr lang="en-US"/>
              <a:pPr>
                <a:defRPr/>
              </a:pPr>
              <a:t>10/28/2019</a:t>
            </a:fld>
            <a:endParaRPr lang="en-US" dirty="0"/>
          </a:p>
        </p:txBody>
      </p:sp>
      <p:sp>
        <p:nvSpPr>
          <p:cNvPr id="5" name="Footer Placeholder 4">
            <a:extLst>
              <a:ext uri="{FF2B5EF4-FFF2-40B4-BE49-F238E27FC236}">
                <a16:creationId xmlns:a16="http://schemas.microsoft.com/office/drawing/2014/main" id="{AC6587E8-8602-4820-B42A-5697B69B2F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22DBF6-0E1F-4845-9D4C-B11D1C6B43F5}"/>
              </a:ext>
            </a:extLst>
          </p:cNvPr>
          <p:cNvSpPr>
            <a:spLocks noGrp="1"/>
          </p:cNvSpPr>
          <p:nvPr>
            <p:ph type="sldNum" sz="quarter" idx="12"/>
          </p:nvPr>
        </p:nvSpPr>
        <p:spPr/>
        <p:txBody>
          <a:bodyPr/>
          <a:lstStyle>
            <a:lvl1pPr>
              <a:defRPr/>
            </a:lvl1pPr>
          </a:lstStyle>
          <a:p>
            <a:pPr>
              <a:defRPr/>
            </a:pPr>
            <a:fld id="{E6684C8D-3906-4DAF-ADB9-EB18F8C2CC4B}" type="slidenum">
              <a:rPr lang="en-US"/>
              <a:pPr>
                <a:defRPr/>
              </a:pPr>
              <a:t>‹#›</a:t>
            </a:fld>
            <a:endParaRPr lang="en-US" dirty="0"/>
          </a:p>
        </p:txBody>
      </p:sp>
    </p:spTree>
    <p:extLst>
      <p:ext uri="{BB962C8B-B14F-4D97-AF65-F5344CB8AC3E}">
        <p14:creationId xmlns:p14="http://schemas.microsoft.com/office/powerpoint/2010/main" val="55928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1996CCC-2C11-4172-99FE-BE95159EB5AE}"/>
              </a:ext>
            </a:extLst>
          </p:cNvPr>
          <p:cNvSpPr>
            <a:spLocks noGrp="1"/>
          </p:cNvSpPr>
          <p:nvPr>
            <p:ph type="dt" sz="half" idx="10"/>
          </p:nvPr>
        </p:nvSpPr>
        <p:spPr/>
        <p:txBody>
          <a:bodyPr/>
          <a:lstStyle>
            <a:lvl1pPr>
              <a:defRPr/>
            </a:lvl1pPr>
          </a:lstStyle>
          <a:p>
            <a:pPr>
              <a:defRPr/>
            </a:pPr>
            <a:fld id="{13BB284D-FE47-4488-BE88-402EF10BB90C}" type="datetimeFigureOut">
              <a:rPr lang="en-US"/>
              <a:pPr>
                <a:defRPr/>
              </a:pPr>
              <a:t>10/28/2019</a:t>
            </a:fld>
            <a:endParaRPr lang="en-US" dirty="0"/>
          </a:p>
        </p:txBody>
      </p:sp>
      <p:sp>
        <p:nvSpPr>
          <p:cNvPr id="6" name="Footer Placeholder 4">
            <a:extLst>
              <a:ext uri="{FF2B5EF4-FFF2-40B4-BE49-F238E27FC236}">
                <a16:creationId xmlns:a16="http://schemas.microsoft.com/office/drawing/2014/main" id="{51BE98C3-C13F-4CB4-965F-7F139FBC523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67E28D1-A27C-45E4-905B-C8F2A8B3E28D}"/>
              </a:ext>
            </a:extLst>
          </p:cNvPr>
          <p:cNvSpPr>
            <a:spLocks noGrp="1"/>
          </p:cNvSpPr>
          <p:nvPr>
            <p:ph type="sldNum" sz="quarter" idx="12"/>
          </p:nvPr>
        </p:nvSpPr>
        <p:spPr/>
        <p:txBody>
          <a:bodyPr/>
          <a:lstStyle>
            <a:lvl1pPr>
              <a:defRPr/>
            </a:lvl1pPr>
          </a:lstStyle>
          <a:p>
            <a:pPr>
              <a:defRPr/>
            </a:pPr>
            <a:fld id="{CC928F7B-BFBF-456A-9193-2E86C421A058}" type="slidenum">
              <a:rPr lang="en-US"/>
              <a:pPr>
                <a:defRPr/>
              </a:pPr>
              <a:t>‹#›</a:t>
            </a:fld>
            <a:endParaRPr lang="en-US" dirty="0"/>
          </a:p>
        </p:txBody>
      </p:sp>
    </p:spTree>
    <p:extLst>
      <p:ext uri="{BB962C8B-B14F-4D97-AF65-F5344CB8AC3E}">
        <p14:creationId xmlns:p14="http://schemas.microsoft.com/office/powerpoint/2010/main" val="3271287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7237C37-46BC-4E20-82BB-86748E4BBA22}"/>
              </a:ext>
            </a:extLst>
          </p:cNvPr>
          <p:cNvSpPr>
            <a:spLocks noGrp="1"/>
          </p:cNvSpPr>
          <p:nvPr>
            <p:ph type="dt" sz="half" idx="10"/>
          </p:nvPr>
        </p:nvSpPr>
        <p:spPr/>
        <p:txBody>
          <a:bodyPr/>
          <a:lstStyle>
            <a:lvl1pPr>
              <a:defRPr/>
            </a:lvl1pPr>
          </a:lstStyle>
          <a:p>
            <a:pPr>
              <a:defRPr/>
            </a:pPr>
            <a:fld id="{7E9255D6-CA50-4CD6-80DF-F227A8808E1E}" type="datetimeFigureOut">
              <a:rPr lang="en-US"/>
              <a:pPr>
                <a:defRPr/>
              </a:pPr>
              <a:t>10/28/2019</a:t>
            </a:fld>
            <a:endParaRPr lang="en-US" dirty="0"/>
          </a:p>
        </p:txBody>
      </p:sp>
      <p:sp>
        <p:nvSpPr>
          <p:cNvPr id="8" name="Footer Placeholder 4">
            <a:extLst>
              <a:ext uri="{FF2B5EF4-FFF2-40B4-BE49-F238E27FC236}">
                <a16:creationId xmlns:a16="http://schemas.microsoft.com/office/drawing/2014/main" id="{50AAA97B-9DBE-4603-9E17-13AE8D17972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C5CA89D-2F89-492F-8168-06DFD926CC35}"/>
              </a:ext>
            </a:extLst>
          </p:cNvPr>
          <p:cNvSpPr>
            <a:spLocks noGrp="1"/>
          </p:cNvSpPr>
          <p:nvPr>
            <p:ph type="sldNum" sz="quarter" idx="12"/>
          </p:nvPr>
        </p:nvSpPr>
        <p:spPr/>
        <p:txBody>
          <a:bodyPr/>
          <a:lstStyle>
            <a:lvl1pPr>
              <a:defRPr/>
            </a:lvl1pPr>
          </a:lstStyle>
          <a:p>
            <a:pPr>
              <a:defRPr/>
            </a:pPr>
            <a:fld id="{B6350DCC-95DD-414D-A021-DD0D7169689F}" type="slidenum">
              <a:rPr lang="en-US"/>
              <a:pPr>
                <a:defRPr/>
              </a:pPr>
              <a:t>‹#›</a:t>
            </a:fld>
            <a:endParaRPr lang="en-US" dirty="0"/>
          </a:p>
        </p:txBody>
      </p:sp>
    </p:spTree>
    <p:extLst>
      <p:ext uri="{BB962C8B-B14F-4D97-AF65-F5344CB8AC3E}">
        <p14:creationId xmlns:p14="http://schemas.microsoft.com/office/powerpoint/2010/main" val="1739181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3">
            <a:extLst>
              <a:ext uri="{FF2B5EF4-FFF2-40B4-BE49-F238E27FC236}">
                <a16:creationId xmlns:a16="http://schemas.microsoft.com/office/drawing/2014/main" id="{AE73B58C-7C74-4F27-A758-BCA89BABCC4D}"/>
              </a:ext>
            </a:extLst>
          </p:cNvPr>
          <p:cNvSpPr>
            <a:spLocks noGrp="1"/>
          </p:cNvSpPr>
          <p:nvPr>
            <p:ph type="dt" sz="half" idx="10"/>
          </p:nvPr>
        </p:nvSpPr>
        <p:spPr/>
        <p:txBody>
          <a:bodyPr/>
          <a:lstStyle>
            <a:lvl1pPr>
              <a:defRPr/>
            </a:lvl1pPr>
          </a:lstStyle>
          <a:p>
            <a:pPr>
              <a:defRPr/>
            </a:pPr>
            <a:fld id="{16E19E2F-2F97-4E1A-A88C-3B7FE7A8E51C}" type="datetimeFigureOut">
              <a:rPr lang="en-US"/>
              <a:pPr>
                <a:defRPr/>
              </a:pPr>
              <a:t>10/28/2019</a:t>
            </a:fld>
            <a:endParaRPr lang="en-US" dirty="0"/>
          </a:p>
        </p:txBody>
      </p:sp>
      <p:sp>
        <p:nvSpPr>
          <p:cNvPr id="4" name="Footer Placeholder 4">
            <a:extLst>
              <a:ext uri="{FF2B5EF4-FFF2-40B4-BE49-F238E27FC236}">
                <a16:creationId xmlns:a16="http://schemas.microsoft.com/office/drawing/2014/main" id="{85B3D74A-59B4-4C11-8A49-6A76E0C77A0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C6484E9-6835-4BBC-B255-70E0738690B2}"/>
              </a:ext>
            </a:extLst>
          </p:cNvPr>
          <p:cNvSpPr>
            <a:spLocks noGrp="1"/>
          </p:cNvSpPr>
          <p:nvPr>
            <p:ph type="sldNum" sz="quarter" idx="12"/>
          </p:nvPr>
        </p:nvSpPr>
        <p:spPr/>
        <p:txBody>
          <a:bodyPr/>
          <a:lstStyle>
            <a:lvl1pPr>
              <a:defRPr/>
            </a:lvl1pPr>
          </a:lstStyle>
          <a:p>
            <a:pPr>
              <a:defRPr/>
            </a:pPr>
            <a:fld id="{6C9526F1-6C18-4D89-A929-59F308753A90}" type="slidenum">
              <a:rPr lang="en-US"/>
              <a:pPr>
                <a:defRPr/>
              </a:pPr>
              <a:t>‹#›</a:t>
            </a:fld>
            <a:endParaRPr lang="en-US" dirty="0"/>
          </a:p>
        </p:txBody>
      </p:sp>
    </p:spTree>
    <p:extLst>
      <p:ext uri="{BB962C8B-B14F-4D97-AF65-F5344CB8AC3E}">
        <p14:creationId xmlns:p14="http://schemas.microsoft.com/office/powerpoint/2010/main" val="205999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B32D265-FFC1-4D16-96CE-287DC159587E}"/>
              </a:ext>
            </a:extLst>
          </p:cNvPr>
          <p:cNvSpPr>
            <a:spLocks noGrp="1"/>
          </p:cNvSpPr>
          <p:nvPr>
            <p:ph type="dt" sz="half" idx="10"/>
          </p:nvPr>
        </p:nvSpPr>
        <p:spPr/>
        <p:txBody>
          <a:bodyPr/>
          <a:lstStyle>
            <a:lvl1pPr>
              <a:defRPr/>
            </a:lvl1pPr>
          </a:lstStyle>
          <a:p>
            <a:pPr>
              <a:defRPr/>
            </a:pPr>
            <a:fld id="{08433D8E-B081-422B-BCF7-2B82A37A3BAC}" type="datetimeFigureOut">
              <a:rPr lang="en-US"/>
              <a:pPr>
                <a:defRPr/>
              </a:pPr>
              <a:t>10/28/2019</a:t>
            </a:fld>
            <a:endParaRPr lang="en-US" dirty="0"/>
          </a:p>
        </p:txBody>
      </p:sp>
      <p:sp>
        <p:nvSpPr>
          <p:cNvPr id="3" name="Footer Placeholder 4">
            <a:extLst>
              <a:ext uri="{FF2B5EF4-FFF2-40B4-BE49-F238E27FC236}">
                <a16:creationId xmlns:a16="http://schemas.microsoft.com/office/drawing/2014/main" id="{39A1DBB2-744F-4787-B735-8F2312A222A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67E0A51-96CF-45CB-AC5E-39B07D71CA98}"/>
              </a:ext>
            </a:extLst>
          </p:cNvPr>
          <p:cNvSpPr>
            <a:spLocks noGrp="1"/>
          </p:cNvSpPr>
          <p:nvPr>
            <p:ph type="sldNum" sz="quarter" idx="12"/>
          </p:nvPr>
        </p:nvSpPr>
        <p:spPr/>
        <p:txBody>
          <a:bodyPr/>
          <a:lstStyle>
            <a:lvl1pPr>
              <a:defRPr/>
            </a:lvl1pPr>
          </a:lstStyle>
          <a:p>
            <a:pPr>
              <a:defRPr/>
            </a:pPr>
            <a:fld id="{50023376-950B-4A70-87D5-03123D74208A}" type="slidenum">
              <a:rPr lang="en-US"/>
              <a:pPr>
                <a:defRPr/>
              </a:pPr>
              <a:t>‹#›</a:t>
            </a:fld>
            <a:endParaRPr lang="en-US" dirty="0"/>
          </a:p>
        </p:txBody>
      </p:sp>
    </p:spTree>
    <p:extLst>
      <p:ext uri="{BB962C8B-B14F-4D97-AF65-F5344CB8AC3E}">
        <p14:creationId xmlns:p14="http://schemas.microsoft.com/office/powerpoint/2010/main" val="263875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A4B26C3-A114-4EBA-ABB4-B91CEE3F0CFD}"/>
              </a:ext>
            </a:extLst>
          </p:cNvPr>
          <p:cNvSpPr>
            <a:spLocks noGrp="1"/>
          </p:cNvSpPr>
          <p:nvPr>
            <p:ph type="dt" sz="half" idx="10"/>
          </p:nvPr>
        </p:nvSpPr>
        <p:spPr/>
        <p:txBody>
          <a:bodyPr/>
          <a:lstStyle>
            <a:lvl1pPr>
              <a:defRPr/>
            </a:lvl1pPr>
          </a:lstStyle>
          <a:p>
            <a:pPr>
              <a:defRPr/>
            </a:pPr>
            <a:fld id="{2CB5B00E-99C4-4CF6-A41F-46C8170A46CB}" type="datetimeFigureOut">
              <a:rPr lang="en-US"/>
              <a:pPr>
                <a:defRPr/>
              </a:pPr>
              <a:t>10/28/2019</a:t>
            </a:fld>
            <a:endParaRPr lang="en-US" dirty="0"/>
          </a:p>
        </p:txBody>
      </p:sp>
      <p:sp>
        <p:nvSpPr>
          <p:cNvPr id="6" name="Footer Placeholder 4">
            <a:extLst>
              <a:ext uri="{FF2B5EF4-FFF2-40B4-BE49-F238E27FC236}">
                <a16:creationId xmlns:a16="http://schemas.microsoft.com/office/drawing/2014/main" id="{27B4C579-1379-4A29-A8C6-329C71A5F1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DAAE286-19EC-4D6F-98E8-09DA406FBA42}"/>
              </a:ext>
            </a:extLst>
          </p:cNvPr>
          <p:cNvSpPr>
            <a:spLocks noGrp="1"/>
          </p:cNvSpPr>
          <p:nvPr>
            <p:ph type="sldNum" sz="quarter" idx="12"/>
          </p:nvPr>
        </p:nvSpPr>
        <p:spPr/>
        <p:txBody>
          <a:bodyPr/>
          <a:lstStyle>
            <a:lvl1pPr>
              <a:defRPr/>
            </a:lvl1pPr>
          </a:lstStyle>
          <a:p>
            <a:pPr>
              <a:defRPr/>
            </a:pPr>
            <a:fld id="{26809D1B-49D5-46BE-8B5C-5C6916336710}" type="slidenum">
              <a:rPr lang="en-US"/>
              <a:pPr>
                <a:defRPr/>
              </a:pPr>
              <a:t>‹#›</a:t>
            </a:fld>
            <a:endParaRPr lang="en-US" dirty="0"/>
          </a:p>
        </p:txBody>
      </p:sp>
    </p:spTree>
    <p:extLst>
      <p:ext uri="{BB962C8B-B14F-4D97-AF65-F5344CB8AC3E}">
        <p14:creationId xmlns:p14="http://schemas.microsoft.com/office/powerpoint/2010/main" val="3995540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9DFDA5-A78D-4686-8EFF-D7D4B95D4DA2}"/>
              </a:ext>
            </a:extLst>
          </p:cNvPr>
          <p:cNvSpPr>
            <a:spLocks noGrp="1"/>
          </p:cNvSpPr>
          <p:nvPr>
            <p:ph type="dt" sz="half" idx="10"/>
          </p:nvPr>
        </p:nvSpPr>
        <p:spPr/>
        <p:txBody>
          <a:bodyPr/>
          <a:lstStyle>
            <a:lvl1pPr>
              <a:defRPr/>
            </a:lvl1pPr>
          </a:lstStyle>
          <a:p>
            <a:pPr>
              <a:defRPr/>
            </a:pPr>
            <a:fld id="{90A3A886-C421-466C-A325-F0775A1E6CCA}" type="datetimeFigureOut">
              <a:rPr lang="en-US"/>
              <a:pPr>
                <a:defRPr/>
              </a:pPr>
              <a:t>10/28/2019</a:t>
            </a:fld>
            <a:endParaRPr lang="en-US" dirty="0"/>
          </a:p>
        </p:txBody>
      </p:sp>
      <p:sp>
        <p:nvSpPr>
          <p:cNvPr id="6" name="Footer Placeholder 4">
            <a:extLst>
              <a:ext uri="{FF2B5EF4-FFF2-40B4-BE49-F238E27FC236}">
                <a16:creationId xmlns:a16="http://schemas.microsoft.com/office/drawing/2014/main" id="{365A7B3A-EE82-4DB2-9C09-8E5D6BF0BF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86846F5-EBD3-4CB4-AE74-B24382BC3D81}"/>
              </a:ext>
            </a:extLst>
          </p:cNvPr>
          <p:cNvSpPr>
            <a:spLocks noGrp="1"/>
          </p:cNvSpPr>
          <p:nvPr>
            <p:ph type="sldNum" sz="quarter" idx="12"/>
          </p:nvPr>
        </p:nvSpPr>
        <p:spPr/>
        <p:txBody>
          <a:bodyPr/>
          <a:lstStyle>
            <a:lvl1pPr>
              <a:defRPr/>
            </a:lvl1pPr>
          </a:lstStyle>
          <a:p>
            <a:pPr>
              <a:defRPr/>
            </a:pPr>
            <a:fld id="{7EBB1908-742F-4181-91BE-8EA5BA2ADA85}" type="slidenum">
              <a:rPr lang="en-US"/>
              <a:pPr>
                <a:defRPr/>
              </a:pPr>
              <a:t>‹#›</a:t>
            </a:fld>
            <a:endParaRPr lang="en-US" dirty="0"/>
          </a:p>
        </p:txBody>
      </p:sp>
    </p:spTree>
    <p:extLst>
      <p:ext uri="{BB962C8B-B14F-4D97-AF65-F5344CB8AC3E}">
        <p14:creationId xmlns:p14="http://schemas.microsoft.com/office/powerpoint/2010/main" val="172923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1537E"/>
        </a:soli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A27FD2C1-38D2-4586-B8D0-CFEA4909932D}"/>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9F4EA5D1-D823-4429-A618-4747FB51DA2D}"/>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F3B4981-D11D-4BA4-905D-475E30301C01}"/>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6C600E52-3779-4AB8-BCF2-368834EAB913}"/>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05C230DB-F724-48E9-B053-4B4BAC5A5194}"/>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AF2FFF7E-A292-40ED-81C3-72285A2631BC}"/>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B578BB5D-8C37-42CC-87DD-DBE70933FDF9}"/>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542FEAEE-AFD4-4FFA-9B7E-932C52FCDC2F}"/>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5A1497F8-C2E3-43EF-BDDF-F5B8BC16E9EF}"/>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E3A39173-6B32-417F-9799-32782795183D}"/>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7F24E5B7-B133-4BA0-A8A6-F95264CFFBBE}"/>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D0DB8B26-3BAC-463B-814D-59C7581EA8AD}"/>
              </a:ext>
            </a:extLst>
          </p:cNvPr>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a:t>Click to edit Master title style</a:t>
            </a:r>
          </a:p>
        </p:txBody>
      </p:sp>
      <p:sp>
        <p:nvSpPr>
          <p:cNvPr id="1028" name="Text Placeholder 2">
            <a:extLst>
              <a:ext uri="{FF2B5EF4-FFF2-40B4-BE49-F238E27FC236}">
                <a16:creationId xmlns:a16="http://schemas.microsoft.com/office/drawing/2014/main" id="{6809FB8E-8C0F-46DE-A46A-D11863BC361E}"/>
              </a:ext>
            </a:extLst>
          </p:cNvPr>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4" name="Date Placeholder 3">
            <a:extLst>
              <a:ext uri="{FF2B5EF4-FFF2-40B4-BE49-F238E27FC236}">
                <a16:creationId xmlns:a16="http://schemas.microsoft.com/office/drawing/2014/main" id="{EAD0ABA7-D3FF-4EDC-9EAC-15BF0B466B7C}"/>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3D601544-259D-427F-9BAD-CCDCC34FFE60}" type="datetimeFigureOut">
              <a:rPr lang="en-US"/>
              <a:pPr>
                <a:defRPr/>
              </a:pPr>
              <a:t>10/28/2019</a:t>
            </a:fld>
            <a:endParaRPr lang="en-US" dirty="0"/>
          </a:p>
        </p:txBody>
      </p:sp>
      <p:sp>
        <p:nvSpPr>
          <p:cNvPr id="5" name="Footer Placeholder 4">
            <a:extLst>
              <a:ext uri="{FF2B5EF4-FFF2-40B4-BE49-F238E27FC236}">
                <a16:creationId xmlns:a16="http://schemas.microsoft.com/office/drawing/2014/main" id="{7B461ABD-024C-455F-8127-AE7E08DFDD9D}"/>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D83365C1-6F19-4DBB-AB8F-0D98A8BAB239}"/>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A9E38149-3F00-47A1-985F-947D890E8D4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90" r:id="rId1"/>
    <p:sldLayoutId id="2147484477" r:id="rId2"/>
    <p:sldLayoutId id="2147484478" r:id="rId3"/>
    <p:sldLayoutId id="2147484479" r:id="rId4"/>
    <p:sldLayoutId id="2147484480" r:id="rId5"/>
    <p:sldLayoutId id="2147484481" r:id="rId6"/>
    <p:sldLayoutId id="2147484482" r:id="rId7"/>
    <p:sldLayoutId id="2147484483" r:id="rId8"/>
    <p:sldLayoutId id="2147484484" r:id="rId9"/>
    <p:sldLayoutId id="2147484485" r:id="rId10"/>
    <p:sldLayoutId id="2147484491" r:id="rId11"/>
    <p:sldLayoutId id="2147484486" r:id="rId12"/>
    <p:sldLayoutId id="2147484492" r:id="rId13"/>
    <p:sldLayoutId id="2147484487" r:id="rId14"/>
    <p:sldLayoutId id="2147484488" r:id="rId15"/>
    <p:sldLayoutId id="2147484489"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E8161E9-3FC3-43B8-89B9-48CC7C2CFD3F}"/>
              </a:ext>
            </a:extLst>
          </p:cNvPr>
          <p:cNvSpPr>
            <a:spLocks noGrp="1"/>
          </p:cNvSpPr>
          <p:nvPr>
            <p:ph type="ctrTitle"/>
          </p:nvPr>
        </p:nvSpPr>
        <p:spPr>
          <a:xfrm>
            <a:off x="1387475" y="2355850"/>
            <a:ext cx="7767638" cy="1195388"/>
          </a:xfrm>
        </p:spPr>
        <p:txBody>
          <a:bodyPr/>
          <a:lstStyle/>
          <a:p>
            <a:pPr algn="ctr" eaLnBrk="1" hangingPunct="1">
              <a:defRPr/>
            </a:pPr>
            <a:r>
              <a:rPr lang="en-US" altLang="es-ES" sz="3600" dirty="0">
                <a:solidFill>
                  <a:schemeClr val="accent4">
                    <a:lumMod val="20000"/>
                    <a:lumOff val="80000"/>
                  </a:schemeClr>
                </a:solidFill>
              </a:rPr>
              <a:t>Low Income Housing Tax Credit 101</a:t>
            </a:r>
          </a:p>
        </p:txBody>
      </p:sp>
      <p:sp>
        <p:nvSpPr>
          <p:cNvPr id="3" name="Subtitle 2">
            <a:extLst>
              <a:ext uri="{FF2B5EF4-FFF2-40B4-BE49-F238E27FC236}">
                <a16:creationId xmlns:a16="http://schemas.microsoft.com/office/drawing/2014/main" id="{16942256-46BA-4C74-B930-F6769326719D}"/>
              </a:ext>
            </a:extLst>
          </p:cNvPr>
          <p:cNvSpPr>
            <a:spLocks noGrp="1"/>
          </p:cNvSpPr>
          <p:nvPr>
            <p:ph type="subTitle" idx="1"/>
          </p:nvPr>
        </p:nvSpPr>
        <p:spPr>
          <a:xfrm>
            <a:off x="3287713" y="3551238"/>
            <a:ext cx="4368800" cy="901700"/>
          </a:xfrm>
        </p:spPr>
        <p:txBody>
          <a:bodyPr rtlCol="0">
            <a:normAutofit/>
          </a:bodyPr>
          <a:lstStyle/>
          <a:p>
            <a:pPr algn="ctr" eaLnBrk="1" fontAlgn="auto" hangingPunct="1">
              <a:spcAft>
                <a:spcPts val="0"/>
              </a:spcAft>
              <a:defRPr/>
            </a:pPr>
            <a:r>
              <a:rPr lang="en-US" sz="2000" dirty="0"/>
              <a:t>Basics and Refresher Course</a:t>
            </a:r>
          </a:p>
          <a:p>
            <a:pPr eaLnBrk="1" fontAlgn="auto" hangingPunct="1">
              <a:spcAft>
                <a:spcPts val="0"/>
              </a:spcAft>
              <a:buFont typeface="Wingdings 3" charset="2"/>
              <a:buNone/>
              <a:defRPr/>
            </a:pPr>
            <a:endParaRPr lang="en-US" dirty="0"/>
          </a:p>
        </p:txBody>
      </p:sp>
      <p:pic>
        <p:nvPicPr>
          <p:cNvPr id="6148" name="Picture 1">
            <a:extLst>
              <a:ext uri="{FF2B5EF4-FFF2-40B4-BE49-F238E27FC236}">
                <a16:creationId xmlns:a16="http://schemas.microsoft.com/office/drawing/2014/main" id="{D007FCD7-3757-4234-8AA4-A28FC47FE2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32063" y="80963"/>
            <a:ext cx="57150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CDF8D81-73E7-486E-BD8B-508F10916535}"/>
              </a:ext>
            </a:extLst>
          </p:cNvPr>
          <p:cNvSpPr/>
          <p:nvPr/>
        </p:nvSpPr>
        <p:spPr>
          <a:xfrm>
            <a:off x="0" y="5362575"/>
            <a:ext cx="9255125" cy="1569660"/>
          </a:xfrm>
          <a:prstGeom prst="rect">
            <a:avLst/>
          </a:prstGeom>
        </p:spPr>
        <p:txBody>
          <a:bodyPr>
            <a:spAutoFit/>
          </a:bodyPr>
          <a:lstStyle/>
          <a:p>
            <a:pPr algn="r" eaLnBrk="1" fontAlgn="auto" hangingPunct="1">
              <a:spcAft>
                <a:spcPts val="0"/>
              </a:spcAft>
              <a:defRPr/>
            </a:pPr>
            <a:r>
              <a:rPr lang="en-US" sz="2000" dirty="0"/>
              <a:t>Lisa </a:t>
            </a:r>
            <a:r>
              <a:rPr lang="en-US" sz="2000" dirty="0" err="1"/>
              <a:t>Pekkala</a:t>
            </a:r>
            <a:endParaRPr lang="en-US" sz="2000" dirty="0"/>
          </a:p>
          <a:p>
            <a:pPr algn="r" eaLnBrk="1" fontAlgn="auto" hangingPunct="1">
              <a:spcAft>
                <a:spcPts val="0"/>
              </a:spcAft>
              <a:defRPr/>
            </a:pPr>
            <a:r>
              <a:rPr lang="en-US" sz="2000"/>
              <a:t>Elizabeth Warren-Mikes</a:t>
            </a:r>
            <a:endParaRPr lang="en-US" sz="2000" dirty="0"/>
          </a:p>
          <a:p>
            <a:pPr algn="r" eaLnBrk="1" fontAlgn="auto" hangingPunct="1">
              <a:spcAft>
                <a:spcPts val="0"/>
              </a:spcAft>
              <a:defRPr/>
            </a:pPr>
            <a:endParaRPr lang="en-US" sz="2000" dirty="0">
              <a:solidFill>
                <a:schemeClr val="accent4">
                  <a:lumMod val="20000"/>
                  <a:lumOff val="80000"/>
                </a:schemeClr>
              </a:solidFill>
            </a:endParaRPr>
          </a:p>
          <a:p>
            <a:pPr algn="r" eaLnBrk="1" fontAlgn="auto" hangingPunct="1">
              <a:spcAft>
                <a:spcPts val="0"/>
              </a:spcAft>
              <a:defRPr/>
            </a:pPr>
            <a:r>
              <a:rPr lang="en-US" sz="1600" dirty="0">
                <a:solidFill>
                  <a:schemeClr val="accent4">
                    <a:lumMod val="20000"/>
                    <a:lumOff val="80000"/>
                  </a:schemeClr>
                </a:solidFill>
              </a:rPr>
              <a:t>A&amp;TT Investor Boot Camp – U.S. Bancorp Community Development Corporation, November 5, 2019</a:t>
            </a:r>
          </a:p>
          <a:p>
            <a:pPr eaLnBrk="1" fontAlgn="auto" hangingPunct="1">
              <a:spcAft>
                <a:spcPts val="0"/>
              </a:spcAft>
              <a:defRPr/>
            </a:pP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528A420-BEA4-407B-A6F8-901BCFC5B855}"/>
              </a:ext>
            </a:extLst>
          </p:cNvPr>
          <p:cNvSpPr>
            <a:spLocks noGrp="1"/>
          </p:cNvSpPr>
          <p:nvPr>
            <p:ph type="title"/>
          </p:nvPr>
        </p:nvSpPr>
        <p:spPr>
          <a:xfrm>
            <a:off x="677863" y="609600"/>
            <a:ext cx="9694862" cy="887413"/>
          </a:xfrm>
        </p:spPr>
        <p:txBody>
          <a:bodyPr/>
          <a:lstStyle/>
          <a:p>
            <a:pPr>
              <a:defRPr/>
            </a:pPr>
            <a:r>
              <a:rPr lang="en-US" altLang="en-US" dirty="0">
                <a:solidFill>
                  <a:schemeClr val="accent4">
                    <a:lumMod val="20000"/>
                    <a:lumOff val="80000"/>
                  </a:schemeClr>
                </a:solidFill>
              </a:rPr>
              <a:t>9% Credits – New Construction/Rehab</a:t>
            </a:r>
          </a:p>
        </p:txBody>
      </p:sp>
      <p:sp>
        <p:nvSpPr>
          <p:cNvPr id="24579" name="Content Placeholder 2">
            <a:extLst>
              <a:ext uri="{FF2B5EF4-FFF2-40B4-BE49-F238E27FC236}">
                <a16:creationId xmlns:a16="http://schemas.microsoft.com/office/drawing/2014/main" id="{B223B5FE-A320-4520-80E2-B66B9733AB39}"/>
              </a:ext>
            </a:extLst>
          </p:cNvPr>
          <p:cNvSpPr>
            <a:spLocks noGrp="1"/>
          </p:cNvSpPr>
          <p:nvPr>
            <p:ph idx="1"/>
          </p:nvPr>
        </p:nvSpPr>
        <p:spPr>
          <a:xfrm>
            <a:off x="677863" y="1406525"/>
            <a:ext cx="8029575" cy="5351463"/>
          </a:xfrm>
        </p:spPr>
        <p:txBody>
          <a:bodyPr/>
          <a:lstStyle/>
          <a:p>
            <a:pPr>
              <a:buClr>
                <a:schemeClr val="accent3">
                  <a:lumMod val="20000"/>
                  <a:lumOff val="80000"/>
                </a:schemeClr>
              </a:buClr>
              <a:buFont typeface="Wingdings" panose="05000000000000000000" pitchFamily="2" charset="2"/>
              <a:buChar char="Ø"/>
              <a:defRPr/>
            </a:pPr>
            <a:r>
              <a:rPr lang="en-US" altLang="en-US" dirty="0"/>
              <a:t>Used in calculating credits for new construction and rehab costs in allocated credit deals</a:t>
            </a:r>
          </a:p>
          <a:p>
            <a:pPr>
              <a:buClr>
                <a:schemeClr val="accent3">
                  <a:lumMod val="20000"/>
                  <a:lumOff val="80000"/>
                </a:schemeClr>
              </a:buClr>
              <a:buFont typeface="Wingdings" panose="05000000000000000000" pitchFamily="2" charset="2"/>
              <a:buChar char="Ø"/>
              <a:defRPr/>
            </a:pPr>
            <a:r>
              <a:rPr lang="en-US" altLang="en-US" dirty="0"/>
              <a:t>Each State receives a limited amount of credits annually to allocate to projects</a:t>
            </a:r>
          </a:p>
          <a:p>
            <a:pPr lvl="1">
              <a:buClr>
                <a:schemeClr val="accent3">
                  <a:lumMod val="20000"/>
                  <a:lumOff val="80000"/>
                </a:schemeClr>
              </a:buClr>
              <a:buFont typeface="Wingdings" panose="05000000000000000000" pitchFamily="2" charset="2"/>
              <a:buChar char="Ø"/>
              <a:defRPr/>
            </a:pPr>
            <a:r>
              <a:rPr lang="en-US" altLang="en-US" dirty="0"/>
              <a:t>$2.35 per capita; or</a:t>
            </a:r>
          </a:p>
          <a:p>
            <a:pPr lvl="1">
              <a:buClr>
                <a:schemeClr val="accent3">
                  <a:lumMod val="20000"/>
                  <a:lumOff val="80000"/>
                </a:schemeClr>
              </a:buClr>
              <a:buFont typeface="Wingdings" panose="05000000000000000000" pitchFamily="2" charset="2"/>
              <a:buChar char="Ø"/>
              <a:defRPr/>
            </a:pPr>
            <a:r>
              <a:rPr lang="en-US" altLang="en-US" dirty="0"/>
              <a:t>$2.69 million, whichever is greater</a:t>
            </a:r>
          </a:p>
          <a:p>
            <a:pPr lvl="1">
              <a:buClr>
                <a:schemeClr val="accent3">
                  <a:lumMod val="20000"/>
                  <a:lumOff val="80000"/>
                </a:schemeClr>
              </a:buClr>
              <a:buFont typeface="Wingdings" panose="05000000000000000000" pitchFamily="2" charset="2"/>
              <a:buChar char="Ø"/>
              <a:defRPr/>
            </a:pPr>
            <a:r>
              <a:rPr lang="en-US" altLang="en-US" dirty="0"/>
              <a:t>Increased annually for inflation</a:t>
            </a:r>
          </a:p>
          <a:p>
            <a:pPr>
              <a:buClr>
                <a:schemeClr val="accent3">
                  <a:lumMod val="20000"/>
                  <a:lumOff val="80000"/>
                </a:schemeClr>
              </a:buClr>
              <a:buFont typeface="Wingdings" panose="05000000000000000000" pitchFamily="2" charset="2"/>
              <a:buChar char="Ø"/>
              <a:defRPr/>
            </a:pPr>
            <a:r>
              <a:rPr lang="en-US" altLang="en-US" dirty="0"/>
              <a:t>State may receive additional allocations that are not used by other states</a:t>
            </a:r>
          </a:p>
          <a:p>
            <a:pPr>
              <a:buClr>
                <a:schemeClr val="accent3">
                  <a:lumMod val="20000"/>
                  <a:lumOff val="80000"/>
                </a:schemeClr>
              </a:buClr>
              <a:buFont typeface="Wingdings" panose="05000000000000000000" pitchFamily="2" charset="2"/>
              <a:buChar char="Ø"/>
              <a:defRPr/>
            </a:pPr>
            <a:r>
              <a:rPr lang="en-US" altLang="en-US" dirty="0"/>
              <a:t>State awards credits to projects in accordance with QAP</a:t>
            </a:r>
          </a:p>
          <a:p>
            <a:pPr>
              <a:buClr>
                <a:schemeClr val="accent3">
                  <a:lumMod val="20000"/>
                  <a:lumOff val="80000"/>
                </a:schemeClr>
              </a:buClr>
              <a:buFont typeface="Wingdings" panose="05000000000000000000" pitchFamily="2" charset="2"/>
              <a:buChar char="Ø"/>
              <a:defRPr/>
            </a:pPr>
            <a:r>
              <a:rPr lang="en-US" altLang="en-US" dirty="0"/>
              <a:t>Also known as the “70 Percent Value Credit” because credits used to be  calculated using a percentage that would yield, over the 10-year credit period, a present value equal to 70% of the qualified basis of the building</a:t>
            </a:r>
          </a:p>
          <a:p>
            <a:pPr>
              <a:buClr>
                <a:schemeClr val="accent3">
                  <a:lumMod val="20000"/>
                  <a:lumOff val="80000"/>
                </a:schemeClr>
              </a:buClr>
              <a:buFont typeface="Wingdings" panose="05000000000000000000" pitchFamily="2" charset="2"/>
              <a:buChar char="Ø"/>
              <a:defRPr/>
            </a:pPr>
            <a:r>
              <a:rPr lang="en-US" altLang="en-US" dirty="0"/>
              <a:t>For allocations after July 2008, the rate is fixed at 9.00%</a:t>
            </a:r>
          </a:p>
          <a:p>
            <a:pPr>
              <a:defRPr/>
            </a:pPr>
            <a:endParaRPr lang="en-US" altLang="en-US" dirty="0"/>
          </a:p>
          <a:p>
            <a:pPr>
              <a:defRPr/>
            </a:pPr>
            <a:endParaRPr lang="en-US" altLang="en-US" dirty="0"/>
          </a:p>
        </p:txBody>
      </p:sp>
      <p:pic>
        <p:nvPicPr>
          <p:cNvPr id="4" name="Picture 3">
            <a:extLst>
              <a:ext uri="{FF2B5EF4-FFF2-40B4-BE49-F238E27FC236}">
                <a16:creationId xmlns:a16="http://schemas.microsoft.com/office/drawing/2014/main" id="{2FDEE079-ADD7-4C96-98EA-5F06CC36BD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89874CCF-4AD7-4CC0-B7DA-6BE21CCA39A5}"/>
              </a:ext>
            </a:extLst>
          </p:cNvPr>
          <p:cNvSpPr>
            <a:spLocks noGrp="1"/>
          </p:cNvSpPr>
          <p:nvPr>
            <p:ph type="title"/>
          </p:nvPr>
        </p:nvSpPr>
        <p:spPr/>
        <p:txBody>
          <a:bodyPr/>
          <a:lstStyle/>
          <a:p>
            <a:r>
              <a:rPr lang="en-US" altLang="en-US"/>
              <a:t>9% Credit Calculation</a:t>
            </a:r>
          </a:p>
        </p:txBody>
      </p:sp>
      <p:graphicFrame>
        <p:nvGraphicFramePr>
          <p:cNvPr id="10" name="Content Placeholder 6">
            <a:extLst>
              <a:ext uri="{FF2B5EF4-FFF2-40B4-BE49-F238E27FC236}">
                <a16:creationId xmlns:a16="http://schemas.microsoft.com/office/drawing/2014/main" id="{201AEA16-CCD4-4618-8429-685FA4FD8FD6}"/>
              </a:ext>
            </a:extLst>
          </p:cNvPr>
          <p:cNvGraphicFramePr>
            <a:graphicFrameLocks noGrp="1"/>
          </p:cNvGraphicFramePr>
          <p:nvPr>
            <p:ph idx="1"/>
          </p:nvPr>
        </p:nvGraphicFramePr>
        <p:xfrm>
          <a:off x="677863" y="1484313"/>
          <a:ext cx="8455025" cy="4948235"/>
        </p:xfrm>
        <a:graphic>
          <a:graphicData uri="http://schemas.openxmlformats.org/drawingml/2006/table">
            <a:tbl>
              <a:tblPr firstRow="1" bandRow="1">
                <a:tableStyleId>{5C22544A-7EE6-4342-B048-85BDC9FD1C3A}</a:tableStyleId>
              </a:tblPr>
              <a:tblGrid>
                <a:gridCol w="4208655">
                  <a:extLst>
                    <a:ext uri="{9D8B030D-6E8A-4147-A177-3AD203B41FA5}">
                      <a16:colId xmlns:a16="http://schemas.microsoft.com/office/drawing/2014/main" val="564499281"/>
                    </a:ext>
                  </a:extLst>
                </a:gridCol>
                <a:gridCol w="4246370">
                  <a:extLst>
                    <a:ext uri="{9D8B030D-6E8A-4147-A177-3AD203B41FA5}">
                      <a16:colId xmlns:a16="http://schemas.microsoft.com/office/drawing/2014/main" val="2104734934"/>
                    </a:ext>
                  </a:extLst>
                </a:gridCol>
              </a:tblGrid>
              <a:tr h="375815">
                <a:tc>
                  <a:txBody>
                    <a:bodyPr/>
                    <a:lstStyle/>
                    <a:p>
                      <a:r>
                        <a:rPr lang="en-US" sz="1800" dirty="0">
                          <a:solidFill>
                            <a:schemeClr val="accent1"/>
                          </a:solidFill>
                        </a:rPr>
                        <a:t>$</a:t>
                      </a:r>
                      <a:r>
                        <a:rPr lang="en-US" sz="1800" b="0" dirty="0">
                          <a:solidFill>
                            <a:schemeClr val="accent1"/>
                          </a:solidFill>
                        </a:rPr>
                        <a:t>11,000,000</a:t>
                      </a:r>
                    </a:p>
                  </a:txBody>
                  <a:tcPr marL="91441" marR="91441" marT="45722" marB="45722">
                    <a:solidFill>
                      <a:schemeClr val="bg2"/>
                    </a:solidFill>
                  </a:tcPr>
                </a:tc>
                <a:tc>
                  <a:txBody>
                    <a:bodyPr/>
                    <a:lstStyle/>
                    <a:p>
                      <a:r>
                        <a:rPr lang="en-US" sz="1800" dirty="0">
                          <a:solidFill>
                            <a:schemeClr val="accent1"/>
                          </a:solidFill>
                        </a:rPr>
                        <a:t>Depreciable Basis</a:t>
                      </a:r>
                    </a:p>
                  </a:txBody>
                  <a:tcPr marL="91441" marR="91441" marT="45722" marB="45722">
                    <a:solidFill>
                      <a:schemeClr val="bg2"/>
                    </a:solidFill>
                  </a:tcPr>
                </a:tc>
                <a:extLst>
                  <a:ext uri="{0D108BD9-81ED-4DB2-BD59-A6C34878D82A}">
                    <a16:rowId xmlns:a16="http://schemas.microsoft.com/office/drawing/2014/main" val="681540151"/>
                  </a:ext>
                </a:extLst>
              </a:tr>
              <a:tr h="381035">
                <a:tc>
                  <a:txBody>
                    <a:bodyPr/>
                    <a:lstStyle/>
                    <a:p>
                      <a:r>
                        <a:rPr lang="en-US" sz="1800" u="sng" dirty="0">
                          <a:solidFill>
                            <a:schemeClr val="accent1"/>
                          </a:solidFill>
                        </a:rPr>
                        <a:t>($1,000,000)</a:t>
                      </a:r>
                    </a:p>
                  </a:txBody>
                  <a:tcPr marL="91441" marR="91441" marT="45722" marB="45722"/>
                </a:tc>
                <a:tc>
                  <a:txBody>
                    <a:bodyPr/>
                    <a:lstStyle/>
                    <a:p>
                      <a:r>
                        <a:rPr lang="en-US" sz="1800" dirty="0">
                          <a:solidFill>
                            <a:schemeClr val="accent1"/>
                          </a:solidFill>
                        </a:rPr>
                        <a:t>Ineligible Costs</a:t>
                      </a:r>
                    </a:p>
                  </a:txBody>
                  <a:tcPr marL="91441" marR="91441" marT="45722" marB="45722"/>
                </a:tc>
                <a:extLst>
                  <a:ext uri="{0D108BD9-81ED-4DB2-BD59-A6C34878D82A}">
                    <a16:rowId xmlns:a16="http://schemas.microsoft.com/office/drawing/2014/main" val="3353538991"/>
                  </a:ext>
                </a:extLst>
              </a:tr>
              <a:tr h="381035">
                <a:tc>
                  <a:txBody>
                    <a:bodyPr/>
                    <a:lstStyle/>
                    <a:p>
                      <a:r>
                        <a:rPr lang="en-US" sz="1800" dirty="0">
                          <a:solidFill>
                            <a:schemeClr val="accent1"/>
                          </a:solidFill>
                        </a:rPr>
                        <a:t>$10,000,000</a:t>
                      </a:r>
                    </a:p>
                  </a:txBody>
                  <a:tcPr marL="91441" marR="91441" marT="45722" marB="45722"/>
                </a:tc>
                <a:tc>
                  <a:txBody>
                    <a:bodyPr/>
                    <a:lstStyle/>
                    <a:p>
                      <a:r>
                        <a:rPr lang="en-US" sz="1800" dirty="0">
                          <a:solidFill>
                            <a:schemeClr val="accent1"/>
                          </a:solidFill>
                        </a:rPr>
                        <a:t>Eligible Basis – Pre-boost</a:t>
                      </a:r>
                    </a:p>
                  </a:txBody>
                  <a:tcPr marL="91441" marR="91441" marT="45722" marB="45722"/>
                </a:tc>
                <a:extLst>
                  <a:ext uri="{0D108BD9-81ED-4DB2-BD59-A6C34878D82A}">
                    <a16:rowId xmlns:a16="http://schemas.microsoft.com/office/drawing/2014/main" val="4025186162"/>
                  </a:ext>
                </a:extLst>
              </a:tr>
              <a:tr h="381035">
                <a:tc>
                  <a:txBody>
                    <a:bodyPr/>
                    <a:lstStyle/>
                    <a:p>
                      <a:r>
                        <a:rPr lang="en-US" sz="1800" u="sng" dirty="0">
                          <a:solidFill>
                            <a:schemeClr val="accent1"/>
                          </a:solidFill>
                        </a:rPr>
                        <a:t>130</a:t>
                      </a:r>
                      <a:r>
                        <a:rPr lang="en-US" sz="1800" dirty="0">
                          <a:solidFill>
                            <a:schemeClr val="accent1"/>
                          </a:solidFill>
                        </a:rPr>
                        <a:t>%</a:t>
                      </a:r>
                    </a:p>
                  </a:txBody>
                  <a:tcPr marL="91441" marR="91441" marT="45722" marB="45722"/>
                </a:tc>
                <a:tc>
                  <a:txBody>
                    <a:bodyPr/>
                    <a:lstStyle/>
                    <a:p>
                      <a:r>
                        <a:rPr lang="en-US" sz="1800" dirty="0">
                          <a:solidFill>
                            <a:schemeClr val="accent1"/>
                          </a:solidFill>
                        </a:rPr>
                        <a:t>Basis Boost</a:t>
                      </a:r>
                    </a:p>
                  </a:txBody>
                  <a:tcPr marL="91441" marR="91441" marT="45722" marB="45722"/>
                </a:tc>
                <a:extLst>
                  <a:ext uri="{0D108BD9-81ED-4DB2-BD59-A6C34878D82A}">
                    <a16:rowId xmlns:a16="http://schemas.microsoft.com/office/drawing/2014/main" val="2688891111"/>
                  </a:ext>
                </a:extLst>
              </a:tr>
              <a:tr h="381035">
                <a:tc>
                  <a:txBody>
                    <a:bodyPr/>
                    <a:lstStyle/>
                    <a:p>
                      <a:r>
                        <a:rPr lang="en-US" sz="1800" dirty="0">
                          <a:solidFill>
                            <a:schemeClr val="accent1"/>
                          </a:solidFill>
                        </a:rPr>
                        <a:t>$13,000,000</a:t>
                      </a:r>
                    </a:p>
                  </a:txBody>
                  <a:tcPr marL="91441" marR="91441" marT="45722" marB="45722"/>
                </a:tc>
                <a:tc>
                  <a:txBody>
                    <a:bodyPr/>
                    <a:lstStyle/>
                    <a:p>
                      <a:r>
                        <a:rPr lang="en-US" sz="1800" dirty="0">
                          <a:solidFill>
                            <a:schemeClr val="accent1"/>
                          </a:solidFill>
                        </a:rPr>
                        <a:t>Eligible Basis</a:t>
                      </a:r>
                    </a:p>
                  </a:txBody>
                  <a:tcPr marL="91441" marR="91441" marT="45722" marB="45722"/>
                </a:tc>
                <a:extLst>
                  <a:ext uri="{0D108BD9-81ED-4DB2-BD59-A6C34878D82A}">
                    <a16:rowId xmlns:a16="http://schemas.microsoft.com/office/drawing/2014/main" val="1997623458"/>
                  </a:ext>
                </a:extLst>
              </a:tr>
              <a:tr h="381035">
                <a:tc>
                  <a:txBody>
                    <a:bodyPr/>
                    <a:lstStyle/>
                    <a:p>
                      <a:r>
                        <a:rPr lang="en-US" sz="1800" u="sng" dirty="0">
                          <a:solidFill>
                            <a:schemeClr val="accent1"/>
                          </a:solidFill>
                        </a:rPr>
                        <a:t>100</a:t>
                      </a:r>
                      <a:r>
                        <a:rPr lang="en-US" sz="1800" dirty="0">
                          <a:solidFill>
                            <a:schemeClr val="accent1"/>
                          </a:solidFill>
                        </a:rPr>
                        <a:t>%</a:t>
                      </a:r>
                    </a:p>
                  </a:txBody>
                  <a:tcPr marL="91441" marR="91441" marT="45722" marB="45722"/>
                </a:tc>
                <a:tc>
                  <a:txBody>
                    <a:bodyPr/>
                    <a:lstStyle/>
                    <a:p>
                      <a:r>
                        <a:rPr lang="en-US" sz="1800" dirty="0">
                          <a:solidFill>
                            <a:schemeClr val="accent1"/>
                          </a:solidFill>
                        </a:rPr>
                        <a:t>Applicable Fraction</a:t>
                      </a:r>
                    </a:p>
                  </a:txBody>
                  <a:tcPr marL="91441" marR="91441" marT="45722" marB="45722"/>
                </a:tc>
                <a:extLst>
                  <a:ext uri="{0D108BD9-81ED-4DB2-BD59-A6C34878D82A}">
                    <a16:rowId xmlns:a16="http://schemas.microsoft.com/office/drawing/2014/main" val="2691230696"/>
                  </a:ext>
                </a:extLst>
              </a:tr>
              <a:tr h="381035">
                <a:tc>
                  <a:txBody>
                    <a:bodyPr/>
                    <a:lstStyle/>
                    <a:p>
                      <a:r>
                        <a:rPr lang="en-US" sz="1800" dirty="0">
                          <a:solidFill>
                            <a:schemeClr val="accent1"/>
                          </a:solidFill>
                        </a:rPr>
                        <a:t>$13,000,000</a:t>
                      </a:r>
                    </a:p>
                  </a:txBody>
                  <a:tcPr marL="91441" marR="91441" marT="45722" marB="45722"/>
                </a:tc>
                <a:tc>
                  <a:txBody>
                    <a:bodyPr/>
                    <a:lstStyle/>
                    <a:p>
                      <a:r>
                        <a:rPr lang="en-US" sz="1800" dirty="0">
                          <a:solidFill>
                            <a:schemeClr val="accent1"/>
                          </a:solidFill>
                        </a:rPr>
                        <a:t>Qualified Basis</a:t>
                      </a:r>
                    </a:p>
                  </a:txBody>
                  <a:tcPr marL="91441" marR="91441" marT="45722" marB="45722"/>
                </a:tc>
                <a:extLst>
                  <a:ext uri="{0D108BD9-81ED-4DB2-BD59-A6C34878D82A}">
                    <a16:rowId xmlns:a16="http://schemas.microsoft.com/office/drawing/2014/main" val="315326735"/>
                  </a:ext>
                </a:extLst>
              </a:tr>
              <a:tr h="381035">
                <a:tc>
                  <a:txBody>
                    <a:bodyPr/>
                    <a:lstStyle/>
                    <a:p>
                      <a:r>
                        <a:rPr lang="en-US" sz="1800" dirty="0">
                          <a:solidFill>
                            <a:schemeClr val="accent1"/>
                          </a:solidFill>
                        </a:rPr>
                        <a:t>9%</a:t>
                      </a:r>
                    </a:p>
                  </a:txBody>
                  <a:tcPr marL="91441" marR="91441" marT="45722" marB="45722"/>
                </a:tc>
                <a:tc>
                  <a:txBody>
                    <a:bodyPr/>
                    <a:lstStyle/>
                    <a:p>
                      <a:r>
                        <a:rPr lang="en-US" sz="1800" dirty="0">
                          <a:solidFill>
                            <a:schemeClr val="accent1"/>
                          </a:solidFill>
                        </a:rPr>
                        <a:t>Applicable Percentage</a:t>
                      </a:r>
                    </a:p>
                  </a:txBody>
                  <a:tcPr marL="91441" marR="91441" marT="45722" marB="45722"/>
                </a:tc>
                <a:extLst>
                  <a:ext uri="{0D108BD9-81ED-4DB2-BD59-A6C34878D82A}">
                    <a16:rowId xmlns:a16="http://schemas.microsoft.com/office/drawing/2014/main" val="955627314"/>
                  </a:ext>
                </a:extLst>
              </a:tr>
              <a:tr h="381035">
                <a:tc>
                  <a:txBody>
                    <a:bodyPr/>
                    <a:lstStyle/>
                    <a:p>
                      <a:r>
                        <a:rPr lang="en-US" sz="1800" dirty="0">
                          <a:solidFill>
                            <a:schemeClr val="accent1"/>
                          </a:solidFill>
                        </a:rPr>
                        <a:t>$1,170,000</a:t>
                      </a:r>
                    </a:p>
                  </a:txBody>
                  <a:tcPr marL="91441" marR="91441" marT="45722" marB="45722"/>
                </a:tc>
                <a:tc>
                  <a:txBody>
                    <a:bodyPr/>
                    <a:lstStyle/>
                    <a:p>
                      <a:r>
                        <a:rPr lang="en-US" sz="1800" dirty="0">
                          <a:solidFill>
                            <a:schemeClr val="accent1"/>
                          </a:solidFill>
                        </a:rPr>
                        <a:t>Annual Credits</a:t>
                      </a:r>
                    </a:p>
                  </a:txBody>
                  <a:tcPr marL="91441" marR="91441" marT="45722" marB="45722"/>
                </a:tc>
                <a:extLst>
                  <a:ext uri="{0D108BD9-81ED-4DB2-BD59-A6C34878D82A}">
                    <a16:rowId xmlns:a16="http://schemas.microsoft.com/office/drawing/2014/main" val="1462642951"/>
                  </a:ext>
                </a:extLst>
              </a:tr>
              <a:tr h="381035">
                <a:tc>
                  <a:txBody>
                    <a:bodyPr/>
                    <a:lstStyle/>
                    <a:p>
                      <a:r>
                        <a:rPr lang="en-US" sz="1800" dirty="0">
                          <a:solidFill>
                            <a:schemeClr val="accent1"/>
                          </a:solidFill>
                        </a:rPr>
                        <a:t>10 years</a:t>
                      </a:r>
                    </a:p>
                  </a:txBody>
                  <a:tcPr marL="91441" marR="91441" marT="45722" marB="45722"/>
                </a:tc>
                <a:tc>
                  <a:txBody>
                    <a:bodyPr/>
                    <a:lstStyle/>
                    <a:p>
                      <a:r>
                        <a:rPr lang="en-US" sz="1800" dirty="0">
                          <a:solidFill>
                            <a:schemeClr val="accent1"/>
                          </a:solidFill>
                        </a:rPr>
                        <a:t>Credit Period</a:t>
                      </a:r>
                    </a:p>
                  </a:txBody>
                  <a:tcPr marL="91441" marR="91441" marT="45722" marB="45722"/>
                </a:tc>
                <a:extLst>
                  <a:ext uri="{0D108BD9-81ED-4DB2-BD59-A6C34878D82A}">
                    <a16:rowId xmlns:a16="http://schemas.microsoft.com/office/drawing/2014/main" val="4276964373"/>
                  </a:ext>
                </a:extLst>
              </a:tr>
              <a:tr h="381035">
                <a:tc>
                  <a:txBody>
                    <a:bodyPr/>
                    <a:lstStyle/>
                    <a:p>
                      <a:r>
                        <a:rPr lang="en-US" sz="1800" dirty="0">
                          <a:solidFill>
                            <a:schemeClr val="accent1"/>
                          </a:solidFill>
                        </a:rPr>
                        <a:t>$11,700,000</a:t>
                      </a:r>
                    </a:p>
                  </a:txBody>
                  <a:tcPr marL="91441" marR="91441" marT="45722" marB="45722"/>
                </a:tc>
                <a:tc>
                  <a:txBody>
                    <a:bodyPr/>
                    <a:lstStyle/>
                    <a:p>
                      <a:r>
                        <a:rPr lang="en-US" sz="1800" dirty="0">
                          <a:solidFill>
                            <a:schemeClr val="accent1"/>
                          </a:solidFill>
                        </a:rPr>
                        <a:t>Aggregate Credits</a:t>
                      </a:r>
                    </a:p>
                  </a:txBody>
                  <a:tcPr marL="91441" marR="91441" marT="45722" marB="45722"/>
                </a:tc>
                <a:extLst>
                  <a:ext uri="{0D108BD9-81ED-4DB2-BD59-A6C34878D82A}">
                    <a16:rowId xmlns:a16="http://schemas.microsoft.com/office/drawing/2014/main" val="384356767"/>
                  </a:ext>
                </a:extLst>
              </a:tr>
              <a:tr h="381035">
                <a:tc>
                  <a:txBody>
                    <a:bodyPr/>
                    <a:lstStyle/>
                    <a:p>
                      <a:r>
                        <a:rPr lang="en-US" sz="1800" dirty="0">
                          <a:solidFill>
                            <a:schemeClr val="accent1"/>
                          </a:solidFill>
                        </a:rPr>
                        <a:t>$0.95</a:t>
                      </a:r>
                    </a:p>
                  </a:txBody>
                  <a:tcPr marL="91441" marR="91441" marT="45722" marB="45722"/>
                </a:tc>
                <a:tc>
                  <a:txBody>
                    <a:bodyPr/>
                    <a:lstStyle/>
                    <a:p>
                      <a:r>
                        <a:rPr lang="en-US" sz="1800" dirty="0">
                          <a:solidFill>
                            <a:schemeClr val="accent1"/>
                          </a:solidFill>
                        </a:rPr>
                        <a:t>Price Per Credit</a:t>
                      </a:r>
                    </a:p>
                  </a:txBody>
                  <a:tcPr marL="91441" marR="91441" marT="45722" marB="45722"/>
                </a:tc>
                <a:extLst>
                  <a:ext uri="{0D108BD9-81ED-4DB2-BD59-A6C34878D82A}">
                    <a16:rowId xmlns:a16="http://schemas.microsoft.com/office/drawing/2014/main" val="2076128773"/>
                  </a:ext>
                </a:extLst>
              </a:tr>
              <a:tr h="381035">
                <a:tc>
                  <a:txBody>
                    <a:bodyPr/>
                    <a:lstStyle/>
                    <a:p>
                      <a:r>
                        <a:rPr lang="en-US" sz="1800" dirty="0">
                          <a:solidFill>
                            <a:schemeClr val="accent1"/>
                          </a:solidFill>
                        </a:rPr>
                        <a:t>$11,115,000</a:t>
                      </a:r>
                    </a:p>
                  </a:txBody>
                  <a:tcPr marL="91441" marR="91441" marT="45722" marB="45722"/>
                </a:tc>
                <a:tc>
                  <a:txBody>
                    <a:bodyPr/>
                    <a:lstStyle/>
                    <a:p>
                      <a:r>
                        <a:rPr lang="en-US" sz="1800" dirty="0">
                          <a:solidFill>
                            <a:schemeClr val="accent1"/>
                          </a:solidFill>
                        </a:rPr>
                        <a:t>Equity </a:t>
                      </a:r>
                    </a:p>
                  </a:txBody>
                  <a:tcPr marL="91441" marR="91441" marT="45722" marB="45722"/>
                </a:tc>
                <a:extLst>
                  <a:ext uri="{0D108BD9-81ED-4DB2-BD59-A6C34878D82A}">
                    <a16:rowId xmlns:a16="http://schemas.microsoft.com/office/drawing/2014/main" val="759546661"/>
                  </a:ext>
                </a:extLst>
              </a:tr>
            </a:tbl>
          </a:graphicData>
        </a:graphic>
      </p:graphicFrame>
      <p:pic>
        <p:nvPicPr>
          <p:cNvPr id="4" name="Picture 3">
            <a:extLst>
              <a:ext uri="{FF2B5EF4-FFF2-40B4-BE49-F238E27FC236}">
                <a16:creationId xmlns:a16="http://schemas.microsoft.com/office/drawing/2014/main" id="{B38E14E9-A879-4AE5-BBB0-2F64097D3B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68A90BDB-8DB9-4EAD-BB2A-CABEE18FBE0B}"/>
              </a:ext>
            </a:extLst>
          </p:cNvPr>
          <p:cNvSpPr>
            <a:spLocks noGrp="1"/>
          </p:cNvSpPr>
          <p:nvPr>
            <p:ph type="title"/>
          </p:nvPr>
        </p:nvSpPr>
        <p:spPr>
          <a:xfrm>
            <a:off x="385763" y="238125"/>
            <a:ext cx="9445625" cy="908050"/>
          </a:xfrm>
        </p:spPr>
        <p:txBody>
          <a:bodyPr/>
          <a:lstStyle/>
          <a:p>
            <a:pPr>
              <a:defRPr/>
            </a:pPr>
            <a:r>
              <a:rPr lang="en-US" altLang="en-US" dirty="0">
                <a:solidFill>
                  <a:schemeClr val="accent4">
                    <a:lumMod val="20000"/>
                    <a:lumOff val="80000"/>
                  </a:schemeClr>
                </a:solidFill>
              </a:rPr>
              <a:t>4% Credits – New Construction/Rehab</a:t>
            </a:r>
          </a:p>
        </p:txBody>
      </p:sp>
      <p:sp>
        <p:nvSpPr>
          <p:cNvPr id="14339" name="Content Placeholder 2">
            <a:extLst>
              <a:ext uri="{FF2B5EF4-FFF2-40B4-BE49-F238E27FC236}">
                <a16:creationId xmlns:a16="http://schemas.microsoft.com/office/drawing/2014/main" id="{E407A478-A9FB-4FE0-B915-94DE81F5FE6E}"/>
              </a:ext>
            </a:extLst>
          </p:cNvPr>
          <p:cNvSpPr>
            <a:spLocks noGrp="1"/>
          </p:cNvSpPr>
          <p:nvPr>
            <p:ph idx="1"/>
          </p:nvPr>
        </p:nvSpPr>
        <p:spPr>
          <a:xfrm>
            <a:off x="561975" y="835025"/>
            <a:ext cx="8926513" cy="5910263"/>
          </a:xfrm>
        </p:spPr>
        <p:txBody>
          <a:bodyPr/>
          <a:lstStyle/>
          <a:p>
            <a:pPr>
              <a:spcAft>
                <a:spcPts val="1000"/>
              </a:spcAft>
              <a:buClr>
                <a:schemeClr val="accent3">
                  <a:lumMod val="20000"/>
                  <a:lumOff val="80000"/>
                </a:schemeClr>
              </a:buClr>
              <a:buFont typeface="Wingdings" panose="05000000000000000000" pitchFamily="2" charset="2"/>
              <a:buChar char="Ø"/>
              <a:defRPr/>
            </a:pPr>
            <a:r>
              <a:rPr lang="en-US" altLang="en-US" dirty="0">
                <a:solidFill>
                  <a:schemeClr val="bg2"/>
                </a:solidFill>
              </a:rPr>
              <a:t>Projects eligible for credits as-of-right provided that: </a:t>
            </a:r>
          </a:p>
          <a:p>
            <a:pPr lvl="1">
              <a:spcAft>
                <a:spcPts val="1000"/>
              </a:spcAft>
              <a:buClr>
                <a:schemeClr val="accent3">
                  <a:lumMod val="20000"/>
                  <a:lumOff val="80000"/>
                </a:schemeClr>
              </a:buClr>
              <a:buFont typeface="Wingdings" panose="05000000000000000000" pitchFamily="2" charset="2"/>
              <a:buChar char="Ø"/>
              <a:defRPr/>
            </a:pPr>
            <a:r>
              <a:rPr lang="en-US" altLang="en-US" dirty="0">
                <a:solidFill>
                  <a:schemeClr val="bg2"/>
                </a:solidFill>
              </a:rPr>
              <a:t>Project is financed with tax-exempt obligations subject to the State’s volume cap</a:t>
            </a:r>
          </a:p>
          <a:p>
            <a:pPr lvl="2">
              <a:spcAft>
                <a:spcPts val="1000"/>
              </a:spcAft>
              <a:buClr>
                <a:schemeClr val="accent3">
                  <a:lumMod val="20000"/>
                  <a:lumOff val="80000"/>
                </a:schemeClr>
              </a:buClr>
              <a:buFont typeface="Wingdings" panose="05000000000000000000" pitchFamily="2" charset="2"/>
              <a:buChar char="Ø"/>
              <a:defRPr/>
            </a:pPr>
            <a:r>
              <a:rPr lang="en-US" altLang="en-US" sz="1600" dirty="0">
                <a:solidFill>
                  <a:schemeClr val="bg2"/>
                </a:solidFill>
              </a:rPr>
              <a:t>If at least 50% of the Project is financed with tax-exempt obligations, the Project can claim credits on 100% of its eligible basis (the “50% Test”)</a:t>
            </a:r>
          </a:p>
          <a:p>
            <a:pPr lvl="2">
              <a:spcAft>
                <a:spcPts val="1000"/>
              </a:spcAft>
              <a:buClr>
                <a:schemeClr val="accent3">
                  <a:lumMod val="20000"/>
                  <a:lumOff val="80000"/>
                </a:schemeClr>
              </a:buClr>
              <a:buFont typeface="Wingdings" panose="05000000000000000000" pitchFamily="2" charset="2"/>
              <a:buChar char="Ø"/>
              <a:defRPr/>
            </a:pPr>
            <a:r>
              <a:rPr lang="en-US" altLang="en-US" sz="1600" dirty="0">
                <a:solidFill>
                  <a:schemeClr val="bg2"/>
                </a:solidFill>
              </a:rPr>
              <a:t>If less than 50% of the Project is financed with tax-exempt obligations, the Project can only claim credits on the portion of eligible basis financed with tax-exempt obligations  </a:t>
            </a:r>
          </a:p>
          <a:p>
            <a:pPr lvl="1">
              <a:spcAft>
                <a:spcPts val="1000"/>
              </a:spcAft>
              <a:buClr>
                <a:schemeClr val="accent3">
                  <a:lumMod val="20000"/>
                  <a:lumOff val="80000"/>
                </a:schemeClr>
              </a:buClr>
              <a:buFont typeface="Wingdings" panose="05000000000000000000" pitchFamily="2" charset="2"/>
              <a:buChar char="Ø"/>
              <a:defRPr/>
            </a:pPr>
            <a:r>
              <a:rPr lang="en-US" altLang="en-US" dirty="0">
                <a:solidFill>
                  <a:schemeClr val="bg2"/>
                </a:solidFill>
              </a:rPr>
              <a:t>Project meets the threshold requirements under the QAP (“42(m)(1) determination”)</a:t>
            </a:r>
          </a:p>
          <a:p>
            <a:pPr lvl="1">
              <a:spcAft>
                <a:spcPts val="1000"/>
              </a:spcAft>
              <a:buClr>
                <a:schemeClr val="accent3">
                  <a:lumMod val="20000"/>
                  <a:lumOff val="80000"/>
                </a:schemeClr>
              </a:buClr>
              <a:buFont typeface="Wingdings" panose="05000000000000000000" pitchFamily="2" charset="2"/>
              <a:buChar char="Ø"/>
              <a:defRPr/>
            </a:pPr>
            <a:r>
              <a:rPr lang="en-US" altLang="en-US" dirty="0">
                <a:solidFill>
                  <a:schemeClr val="bg2"/>
                </a:solidFill>
              </a:rPr>
              <a:t>Amount of credits can’t be more than the Issuer determines is necessary for the financial feasibility of the Project (“42(m)(2) determination”)</a:t>
            </a:r>
          </a:p>
          <a:p>
            <a:pPr>
              <a:spcAft>
                <a:spcPts val="1000"/>
              </a:spcAft>
              <a:buClr>
                <a:schemeClr val="accent3">
                  <a:lumMod val="20000"/>
                  <a:lumOff val="80000"/>
                </a:schemeClr>
              </a:buClr>
              <a:buFont typeface="Wingdings" panose="05000000000000000000" pitchFamily="2" charset="2"/>
              <a:buChar char="Ø"/>
              <a:defRPr/>
            </a:pPr>
            <a:r>
              <a:rPr lang="en-US" altLang="en-US" dirty="0">
                <a:solidFill>
                  <a:schemeClr val="bg2"/>
                </a:solidFill>
              </a:rPr>
              <a:t>Also </a:t>
            </a:r>
            <a:r>
              <a:rPr lang="en-US" dirty="0"/>
              <a:t>called the “30% Present Value Credit” because credits are calculated using a percentage that will yield, over the 10-year credit period, a present value equal to 30% of the qualified basis of a building</a:t>
            </a:r>
          </a:p>
          <a:p>
            <a:pPr>
              <a:spcAft>
                <a:spcPts val="1000"/>
              </a:spcAft>
              <a:buClr>
                <a:schemeClr val="accent3">
                  <a:lumMod val="20000"/>
                  <a:lumOff val="80000"/>
                </a:schemeClr>
              </a:buClr>
              <a:buFont typeface="Wingdings" panose="05000000000000000000" pitchFamily="2" charset="2"/>
              <a:buChar char="Ø"/>
              <a:defRPr/>
            </a:pPr>
            <a:r>
              <a:rPr lang="en-US" dirty="0"/>
              <a:t>The 4% rate has fluctuated over time between 3% and 4%; the November 2019 rate is 3.17%</a:t>
            </a:r>
          </a:p>
          <a:p>
            <a:pPr marL="628650" eaLnBrk="1" hangingPunct="1">
              <a:buFont typeface="Wingdings" panose="05000000000000000000" pitchFamily="2" charset="2"/>
              <a:buChar char="Ø"/>
              <a:defRPr/>
            </a:pPr>
            <a:endParaRPr lang="en-US" altLang="en-US" dirty="0">
              <a:solidFill>
                <a:schemeClr val="bg2"/>
              </a:solidFill>
            </a:endParaRPr>
          </a:p>
          <a:p>
            <a:pPr>
              <a:defRPr/>
            </a:pPr>
            <a:endParaRPr lang="en-US" altLang="en-US" dirty="0"/>
          </a:p>
        </p:txBody>
      </p:sp>
      <p:pic>
        <p:nvPicPr>
          <p:cNvPr id="26628" name="Picture 3">
            <a:extLst>
              <a:ext uri="{FF2B5EF4-FFF2-40B4-BE49-F238E27FC236}">
                <a16:creationId xmlns:a16="http://schemas.microsoft.com/office/drawing/2014/main" id="{5AEA468A-D2A2-41DE-A4B7-7C7D7F50C5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828AD6E-1C55-4EC1-A321-5151991D76EE}"/>
              </a:ext>
            </a:extLst>
          </p:cNvPr>
          <p:cNvSpPr>
            <a:spLocks noGrp="1"/>
          </p:cNvSpPr>
          <p:nvPr>
            <p:ph type="title"/>
          </p:nvPr>
        </p:nvSpPr>
        <p:spPr/>
        <p:txBody>
          <a:bodyPr/>
          <a:lstStyle/>
          <a:p>
            <a:r>
              <a:rPr lang="en-US" altLang="en-US"/>
              <a:t>4% Credit Calculation</a:t>
            </a:r>
          </a:p>
        </p:txBody>
      </p:sp>
      <p:graphicFrame>
        <p:nvGraphicFramePr>
          <p:cNvPr id="7" name="Content Placeholder 6">
            <a:extLst>
              <a:ext uri="{FF2B5EF4-FFF2-40B4-BE49-F238E27FC236}">
                <a16:creationId xmlns:a16="http://schemas.microsoft.com/office/drawing/2014/main" id="{6D84D232-429A-4C05-80AC-BC1F68AA3296}"/>
              </a:ext>
            </a:extLst>
          </p:cNvPr>
          <p:cNvGraphicFramePr>
            <a:graphicFrameLocks noGrp="1"/>
          </p:cNvGraphicFramePr>
          <p:nvPr>
            <p:ph idx="1"/>
            <p:extLst>
              <p:ext uri="{D42A27DB-BD31-4B8C-83A1-F6EECF244321}">
                <p14:modId xmlns:p14="http://schemas.microsoft.com/office/powerpoint/2010/main" val="2844354483"/>
              </p:ext>
            </p:extLst>
          </p:nvPr>
        </p:nvGraphicFramePr>
        <p:xfrm>
          <a:off x="1338263" y="1484313"/>
          <a:ext cx="8455025" cy="4948235"/>
        </p:xfrm>
        <a:graphic>
          <a:graphicData uri="http://schemas.openxmlformats.org/drawingml/2006/table">
            <a:tbl>
              <a:tblPr firstRow="1" bandRow="1">
                <a:tableStyleId>{5C22544A-7EE6-4342-B048-85BDC9FD1C3A}</a:tableStyleId>
              </a:tblPr>
              <a:tblGrid>
                <a:gridCol w="4208655">
                  <a:extLst>
                    <a:ext uri="{9D8B030D-6E8A-4147-A177-3AD203B41FA5}">
                      <a16:colId xmlns:a16="http://schemas.microsoft.com/office/drawing/2014/main" val="564499281"/>
                    </a:ext>
                  </a:extLst>
                </a:gridCol>
                <a:gridCol w="4246370">
                  <a:extLst>
                    <a:ext uri="{9D8B030D-6E8A-4147-A177-3AD203B41FA5}">
                      <a16:colId xmlns:a16="http://schemas.microsoft.com/office/drawing/2014/main" val="2104734934"/>
                    </a:ext>
                  </a:extLst>
                </a:gridCol>
              </a:tblGrid>
              <a:tr h="375815">
                <a:tc>
                  <a:txBody>
                    <a:bodyPr/>
                    <a:lstStyle/>
                    <a:p>
                      <a:r>
                        <a:rPr lang="en-US" sz="1800" dirty="0">
                          <a:solidFill>
                            <a:schemeClr val="accent1"/>
                          </a:solidFill>
                        </a:rPr>
                        <a:t>$</a:t>
                      </a:r>
                      <a:r>
                        <a:rPr lang="en-US" sz="1800" b="0" dirty="0">
                          <a:solidFill>
                            <a:schemeClr val="accent1"/>
                          </a:solidFill>
                        </a:rPr>
                        <a:t>11,000,000</a:t>
                      </a:r>
                    </a:p>
                  </a:txBody>
                  <a:tcPr marL="91441" marR="91441" marT="45722" marB="45722">
                    <a:solidFill>
                      <a:schemeClr val="bg2"/>
                    </a:solidFill>
                  </a:tcPr>
                </a:tc>
                <a:tc>
                  <a:txBody>
                    <a:bodyPr/>
                    <a:lstStyle/>
                    <a:p>
                      <a:r>
                        <a:rPr lang="en-US" sz="1800" dirty="0">
                          <a:solidFill>
                            <a:schemeClr val="accent1"/>
                          </a:solidFill>
                        </a:rPr>
                        <a:t>Depreciable Basis</a:t>
                      </a:r>
                    </a:p>
                  </a:txBody>
                  <a:tcPr marL="91441" marR="91441" marT="45722" marB="45722">
                    <a:solidFill>
                      <a:schemeClr val="bg2"/>
                    </a:solidFill>
                  </a:tcPr>
                </a:tc>
                <a:extLst>
                  <a:ext uri="{0D108BD9-81ED-4DB2-BD59-A6C34878D82A}">
                    <a16:rowId xmlns:a16="http://schemas.microsoft.com/office/drawing/2014/main" val="681540151"/>
                  </a:ext>
                </a:extLst>
              </a:tr>
              <a:tr h="381035">
                <a:tc>
                  <a:txBody>
                    <a:bodyPr/>
                    <a:lstStyle/>
                    <a:p>
                      <a:r>
                        <a:rPr lang="en-US" sz="1800" u="sng" dirty="0">
                          <a:solidFill>
                            <a:schemeClr val="accent1"/>
                          </a:solidFill>
                        </a:rPr>
                        <a:t>($1,000,000)</a:t>
                      </a:r>
                    </a:p>
                  </a:txBody>
                  <a:tcPr marL="91441" marR="91441" marT="45722" marB="45722"/>
                </a:tc>
                <a:tc>
                  <a:txBody>
                    <a:bodyPr/>
                    <a:lstStyle/>
                    <a:p>
                      <a:r>
                        <a:rPr lang="en-US" sz="1800" dirty="0">
                          <a:solidFill>
                            <a:schemeClr val="accent1"/>
                          </a:solidFill>
                        </a:rPr>
                        <a:t>Ineligible Costs</a:t>
                      </a:r>
                    </a:p>
                  </a:txBody>
                  <a:tcPr marL="91441" marR="91441" marT="45722" marB="45722"/>
                </a:tc>
                <a:extLst>
                  <a:ext uri="{0D108BD9-81ED-4DB2-BD59-A6C34878D82A}">
                    <a16:rowId xmlns:a16="http://schemas.microsoft.com/office/drawing/2014/main" val="3353538991"/>
                  </a:ext>
                </a:extLst>
              </a:tr>
              <a:tr h="381035">
                <a:tc>
                  <a:txBody>
                    <a:bodyPr/>
                    <a:lstStyle/>
                    <a:p>
                      <a:r>
                        <a:rPr lang="en-US" sz="1800" dirty="0">
                          <a:solidFill>
                            <a:schemeClr val="accent1"/>
                          </a:solidFill>
                        </a:rPr>
                        <a:t>$10,000,000</a:t>
                      </a:r>
                    </a:p>
                  </a:txBody>
                  <a:tcPr marL="91441" marR="91441" marT="45722" marB="45722"/>
                </a:tc>
                <a:tc>
                  <a:txBody>
                    <a:bodyPr/>
                    <a:lstStyle/>
                    <a:p>
                      <a:r>
                        <a:rPr lang="en-US" sz="1800" dirty="0">
                          <a:solidFill>
                            <a:schemeClr val="accent1"/>
                          </a:solidFill>
                        </a:rPr>
                        <a:t>Eligible Basis – Pre-boost</a:t>
                      </a:r>
                    </a:p>
                  </a:txBody>
                  <a:tcPr marL="91441" marR="91441" marT="45722" marB="45722"/>
                </a:tc>
                <a:extLst>
                  <a:ext uri="{0D108BD9-81ED-4DB2-BD59-A6C34878D82A}">
                    <a16:rowId xmlns:a16="http://schemas.microsoft.com/office/drawing/2014/main" val="4025186162"/>
                  </a:ext>
                </a:extLst>
              </a:tr>
              <a:tr h="381035">
                <a:tc>
                  <a:txBody>
                    <a:bodyPr/>
                    <a:lstStyle/>
                    <a:p>
                      <a:r>
                        <a:rPr lang="en-US" sz="1800" u="sng" dirty="0">
                          <a:solidFill>
                            <a:schemeClr val="accent1"/>
                          </a:solidFill>
                        </a:rPr>
                        <a:t>130</a:t>
                      </a:r>
                      <a:r>
                        <a:rPr lang="en-US" sz="1800" dirty="0">
                          <a:solidFill>
                            <a:schemeClr val="accent1"/>
                          </a:solidFill>
                        </a:rPr>
                        <a:t>%</a:t>
                      </a:r>
                    </a:p>
                  </a:txBody>
                  <a:tcPr marL="91441" marR="91441" marT="45722" marB="45722"/>
                </a:tc>
                <a:tc>
                  <a:txBody>
                    <a:bodyPr/>
                    <a:lstStyle/>
                    <a:p>
                      <a:r>
                        <a:rPr lang="en-US" sz="1800" dirty="0">
                          <a:solidFill>
                            <a:schemeClr val="accent1"/>
                          </a:solidFill>
                        </a:rPr>
                        <a:t>Basis Boost</a:t>
                      </a:r>
                    </a:p>
                  </a:txBody>
                  <a:tcPr marL="91441" marR="91441" marT="45722" marB="45722"/>
                </a:tc>
                <a:extLst>
                  <a:ext uri="{0D108BD9-81ED-4DB2-BD59-A6C34878D82A}">
                    <a16:rowId xmlns:a16="http://schemas.microsoft.com/office/drawing/2014/main" val="2688891111"/>
                  </a:ext>
                </a:extLst>
              </a:tr>
              <a:tr h="381035">
                <a:tc>
                  <a:txBody>
                    <a:bodyPr/>
                    <a:lstStyle/>
                    <a:p>
                      <a:r>
                        <a:rPr lang="en-US" sz="1800" dirty="0">
                          <a:solidFill>
                            <a:schemeClr val="accent1"/>
                          </a:solidFill>
                        </a:rPr>
                        <a:t>$13,000,000</a:t>
                      </a:r>
                    </a:p>
                  </a:txBody>
                  <a:tcPr marL="91441" marR="91441" marT="45722" marB="45722"/>
                </a:tc>
                <a:tc>
                  <a:txBody>
                    <a:bodyPr/>
                    <a:lstStyle/>
                    <a:p>
                      <a:r>
                        <a:rPr lang="en-US" sz="1800" dirty="0">
                          <a:solidFill>
                            <a:schemeClr val="accent1"/>
                          </a:solidFill>
                        </a:rPr>
                        <a:t>Eligible Basis</a:t>
                      </a:r>
                    </a:p>
                  </a:txBody>
                  <a:tcPr marL="91441" marR="91441" marT="45722" marB="45722"/>
                </a:tc>
                <a:extLst>
                  <a:ext uri="{0D108BD9-81ED-4DB2-BD59-A6C34878D82A}">
                    <a16:rowId xmlns:a16="http://schemas.microsoft.com/office/drawing/2014/main" val="1997623458"/>
                  </a:ext>
                </a:extLst>
              </a:tr>
              <a:tr h="381035">
                <a:tc>
                  <a:txBody>
                    <a:bodyPr/>
                    <a:lstStyle/>
                    <a:p>
                      <a:r>
                        <a:rPr lang="en-US" sz="1800" u="sng" dirty="0">
                          <a:solidFill>
                            <a:schemeClr val="accent1"/>
                          </a:solidFill>
                        </a:rPr>
                        <a:t>100</a:t>
                      </a:r>
                      <a:r>
                        <a:rPr lang="en-US" sz="1800" dirty="0">
                          <a:solidFill>
                            <a:schemeClr val="accent1"/>
                          </a:solidFill>
                        </a:rPr>
                        <a:t>%</a:t>
                      </a:r>
                    </a:p>
                  </a:txBody>
                  <a:tcPr marL="91441" marR="91441" marT="45722" marB="45722"/>
                </a:tc>
                <a:tc>
                  <a:txBody>
                    <a:bodyPr/>
                    <a:lstStyle/>
                    <a:p>
                      <a:r>
                        <a:rPr lang="en-US" sz="1800" dirty="0">
                          <a:solidFill>
                            <a:schemeClr val="accent1"/>
                          </a:solidFill>
                        </a:rPr>
                        <a:t>Applicable Fraction</a:t>
                      </a:r>
                    </a:p>
                  </a:txBody>
                  <a:tcPr marL="91441" marR="91441" marT="45722" marB="45722"/>
                </a:tc>
                <a:extLst>
                  <a:ext uri="{0D108BD9-81ED-4DB2-BD59-A6C34878D82A}">
                    <a16:rowId xmlns:a16="http://schemas.microsoft.com/office/drawing/2014/main" val="2691230696"/>
                  </a:ext>
                </a:extLst>
              </a:tr>
              <a:tr h="381035">
                <a:tc>
                  <a:txBody>
                    <a:bodyPr/>
                    <a:lstStyle/>
                    <a:p>
                      <a:r>
                        <a:rPr lang="en-US" sz="1800" dirty="0">
                          <a:solidFill>
                            <a:schemeClr val="accent1"/>
                          </a:solidFill>
                        </a:rPr>
                        <a:t>$13,000,000</a:t>
                      </a:r>
                    </a:p>
                  </a:txBody>
                  <a:tcPr marL="91441" marR="91441" marT="45722" marB="45722"/>
                </a:tc>
                <a:tc>
                  <a:txBody>
                    <a:bodyPr/>
                    <a:lstStyle/>
                    <a:p>
                      <a:r>
                        <a:rPr lang="en-US" sz="1800" dirty="0">
                          <a:solidFill>
                            <a:schemeClr val="accent1"/>
                          </a:solidFill>
                        </a:rPr>
                        <a:t>Qualified Basis</a:t>
                      </a:r>
                    </a:p>
                  </a:txBody>
                  <a:tcPr marL="91441" marR="91441" marT="45722" marB="45722"/>
                </a:tc>
                <a:extLst>
                  <a:ext uri="{0D108BD9-81ED-4DB2-BD59-A6C34878D82A}">
                    <a16:rowId xmlns:a16="http://schemas.microsoft.com/office/drawing/2014/main" val="315326735"/>
                  </a:ext>
                </a:extLst>
              </a:tr>
              <a:tr h="381035">
                <a:tc>
                  <a:txBody>
                    <a:bodyPr/>
                    <a:lstStyle/>
                    <a:p>
                      <a:r>
                        <a:rPr lang="en-US" sz="1800" dirty="0">
                          <a:solidFill>
                            <a:schemeClr val="accent1"/>
                          </a:solidFill>
                        </a:rPr>
                        <a:t>3.17%</a:t>
                      </a:r>
                    </a:p>
                  </a:txBody>
                  <a:tcPr marL="91441" marR="91441" marT="45722" marB="45722"/>
                </a:tc>
                <a:tc>
                  <a:txBody>
                    <a:bodyPr/>
                    <a:lstStyle/>
                    <a:p>
                      <a:r>
                        <a:rPr lang="en-US" sz="1800" dirty="0">
                          <a:solidFill>
                            <a:schemeClr val="accent1"/>
                          </a:solidFill>
                        </a:rPr>
                        <a:t>Applicable Percentage</a:t>
                      </a:r>
                    </a:p>
                  </a:txBody>
                  <a:tcPr marL="91441" marR="91441" marT="45722" marB="45722"/>
                </a:tc>
                <a:extLst>
                  <a:ext uri="{0D108BD9-81ED-4DB2-BD59-A6C34878D82A}">
                    <a16:rowId xmlns:a16="http://schemas.microsoft.com/office/drawing/2014/main" val="955627314"/>
                  </a:ext>
                </a:extLst>
              </a:tr>
              <a:tr h="381035">
                <a:tc>
                  <a:txBody>
                    <a:bodyPr/>
                    <a:lstStyle/>
                    <a:p>
                      <a:r>
                        <a:rPr lang="en-US" sz="1800" dirty="0">
                          <a:solidFill>
                            <a:schemeClr val="accent1"/>
                          </a:solidFill>
                        </a:rPr>
                        <a:t>$412,100</a:t>
                      </a:r>
                    </a:p>
                  </a:txBody>
                  <a:tcPr marL="91441" marR="91441" marT="45722" marB="45722"/>
                </a:tc>
                <a:tc>
                  <a:txBody>
                    <a:bodyPr/>
                    <a:lstStyle/>
                    <a:p>
                      <a:r>
                        <a:rPr lang="en-US" sz="1800" dirty="0">
                          <a:solidFill>
                            <a:schemeClr val="accent1"/>
                          </a:solidFill>
                        </a:rPr>
                        <a:t>Annual Credits</a:t>
                      </a:r>
                    </a:p>
                  </a:txBody>
                  <a:tcPr marL="91441" marR="91441" marT="45722" marB="45722"/>
                </a:tc>
                <a:extLst>
                  <a:ext uri="{0D108BD9-81ED-4DB2-BD59-A6C34878D82A}">
                    <a16:rowId xmlns:a16="http://schemas.microsoft.com/office/drawing/2014/main" val="1462642951"/>
                  </a:ext>
                </a:extLst>
              </a:tr>
              <a:tr h="381035">
                <a:tc>
                  <a:txBody>
                    <a:bodyPr/>
                    <a:lstStyle/>
                    <a:p>
                      <a:r>
                        <a:rPr lang="en-US" sz="1800" dirty="0">
                          <a:solidFill>
                            <a:schemeClr val="accent1"/>
                          </a:solidFill>
                        </a:rPr>
                        <a:t>10 years</a:t>
                      </a:r>
                    </a:p>
                  </a:txBody>
                  <a:tcPr marL="91441" marR="91441" marT="45722" marB="45722"/>
                </a:tc>
                <a:tc>
                  <a:txBody>
                    <a:bodyPr/>
                    <a:lstStyle/>
                    <a:p>
                      <a:r>
                        <a:rPr lang="en-US" sz="1800" dirty="0">
                          <a:solidFill>
                            <a:schemeClr val="accent1"/>
                          </a:solidFill>
                        </a:rPr>
                        <a:t>Credit Period</a:t>
                      </a:r>
                    </a:p>
                  </a:txBody>
                  <a:tcPr marL="91441" marR="91441" marT="45722" marB="45722"/>
                </a:tc>
                <a:extLst>
                  <a:ext uri="{0D108BD9-81ED-4DB2-BD59-A6C34878D82A}">
                    <a16:rowId xmlns:a16="http://schemas.microsoft.com/office/drawing/2014/main" val="4276964373"/>
                  </a:ext>
                </a:extLst>
              </a:tr>
              <a:tr h="381035">
                <a:tc>
                  <a:txBody>
                    <a:bodyPr/>
                    <a:lstStyle/>
                    <a:p>
                      <a:r>
                        <a:rPr lang="en-US" sz="1800" dirty="0">
                          <a:solidFill>
                            <a:schemeClr val="accent1"/>
                          </a:solidFill>
                        </a:rPr>
                        <a:t>$4,121,000</a:t>
                      </a:r>
                    </a:p>
                  </a:txBody>
                  <a:tcPr marL="91441" marR="91441" marT="45722" marB="45722"/>
                </a:tc>
                <a:tc>
                  <a:txBody>
                    <a:bodyPr/>
                    <a:lstStyle/>
                    <a:p>
                      <a:r>
                        <a:rPr lang="en-US" sz="1800" dirty="0">
                          <a:solidFill>
                            <a:schemeClr val="accent1"/>
                          </a:solidFill>
                        </a:rPr>
                        <a:t>Aggregate Credits</a:t>
                      </a:r>
                    </a:p>
                  </a:txBody>
                  <a:tcPr marL="91441" marR="91441" marT="45722" marB="45722"/>
                </a:tc>
                <a:extLst>
                  <a:ext uri="{0D108BD9-81ED-4DB2-BD59-A6C34878D82A}">
                    <a16:rowId xmlns:a16="http://schemas.microsoft.com/office/drawing/2014/main" val="384356767"/>
                  </a:ext>
                </a:extLst>
              </a:tr>
              <a:tr h="381035">
                <a:tc>
                  <a:txBody>
                    <a:bodyPr/>
                    <a:lstStyle/>
                    <a:p>
                      <a:r>
                        <a:rPr lang="en-US" sz="1800" dirty="0">
                          <a:solidFill>
                            <a:schemeClr val="accent1"/>
                          </a:solidFill>
                        </a:rPr>
                        <a:t>$0.95</a:t>
                      </a:r>
                    </a:p>
                  </a:txBody>
                  <a:tcPr marL="91441" marR="91441" marT="45722" marB="45722"/>
                </a:tc>
                <a:tc>
                  <a:txBody>
                    <a:bodyPr/>
                    <a:lstStyle/>
                    <a:p>
                      <a:r>
                        <a:rPr lang="en-US" sz="1800" dirty="0">
                          <a:solidFill>
                            <a:schemeClr val="accent1"/>
                          </a:solidFill>
                        </a:rPr>
                        <a:t>Price Per Credit</a:t>
                      </a:r>
                    </a:p>
                  </a:txBody>
                  <a:tcPr marL="91441" marR="91441" marT="45722" marB="45722"/>
                </a:tc>
                <a:extLst>
                  <a:ext uri="{0D108BD9-81ED-4DB2-BD59-A6C34878D82A}">
                    <a16:rowId xmlns:a16="http://schemas.microsoft.com/office/drawing/2014/main" val="2076128773"/>
                  </a:ext>
                </a:extLst>
              </a:tr>
              <a:tr h="381035">
                <a:tc>
                  <a:txBody>
                    <a:bodyPr/>
                    <a:lstStyle/>
                    <a:p>
                      <a:r>
                        <a:rPr lang="en-US" sz="1800" dirty="0">
                          <a:solidFill>
                            <a:schemeClr val="accent1"/>
                          </a:solidFill>
                        </a:rPr>
                        <a:t>$3,914,950</a:t>
                      </a:r>
                    </a:p>
                  </a:txBody>
                  <a:tcPr marL="91441" marR="91441" marT="45722" marB="45722"/>
                </a:tc>
                <a:tc>
                  <a:txBody>
                    <a:bodyPr/>
                    <a:lstStyle/>
                    <a:p>
                      <a:r>
                        <a:rPr lang="en-US" sz="1800" dirty="0">
                          <a:solidFill>
                            <a:schemeClr val="accent1"/>
                          </a:solidFill>
                        </a:rPr>
                        <a:t>Equity </a:t>
                      </a:r>
                    </a:p>
                  </a:txBody>
                  <a:tcPr marL="91441" marR="91441" marT="45722" marB="45722"/>
                </a:tc>
                <a:extLst>
                  <a:ext uri="{0D108BD9-81ED-4DB2-BD59-A6C34878D82A}">
                    <a16:rowId xmlns:a16="http://schemas.microsoft.com/office/drawing/2014/main" val="75954666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023C6B7-F0A5-4422-B420-9E6C588DD1D8}"/>
              </a:ext>
            </a:extLst>
          </p:cNvPr>
          <p:cNvSpPr>
            <a:spLocks noGrp="1"/>
          </p:cNvSpPr>
          <p:nvPr>
            <p:ph type="title"/>
          </p:nvPr>
        </p:nvSpPr>
        <p:spPr>
          <a:xfrm>
            <a:off x="677863" y="609600"/>
            <a:ext cx="8596312" cy="873125"/>
          </a:xfrm>
        </p:spPr>
        <p:txBody>
          <a:bodyPr/>
          <a:lstStyle/>
          <a:p>
            <a:pPr>
              <a:defRPr/>
            </a:pPr>
            <a:r>
              <a:rPr lang="en-US" altLang="en-US" dirty="0">
                <a:solidFill>
                  <a:schemeClr val="accent4">
                    <a:lumMod val="20000"/>
                    <a:lumOff val="80000"/>
                  </a:schemeClr>
                </a:solidFill>
              </a:rPr>
              <a:t>4% Credits - Acquisition Credits</a:t>
            </a:r>
          </a:p>
        </p:txBody>
      </p:sp>
      <p:sp>
        <p:nvSpPr>
          <p:cNvPr id="28675" name="Content Placeholder 2">
            <a:extLst>
              <a:ext uri="{FF2B5EF4-FFF2-40B4-BE49-F238E27FC236}">
                <a16:creationId xmlns:a16="http://schemas.microsoft.com/office/drawing/2014/main" id="{2C05A343-7701-4BEA-B32C-BBAF0FDFA3D9}"/>
              </a:ext>
            </a:extLst>
          </p:cNvPr>
          <p:cNvSpPr>
            <a:spLocks noGrp="1"/>
          </p:cNvSpPr>
          <p:nvPr>
            <p:ph idx="1"/>
          </p:nvPr>
        </p:nvSpPr>
        <p:spPr>
          <a:xfrm>
            <a:off x="677863" y="1482725"/>
            <a:ext cx="7737475" cy="5375275"/>
          </a:xfrm>
        </p:spPr>
        <p:txBody>
          <a:bodyPr/>
          <a:lstStyle/>
          <a:p>
            <a:pPr>
              <a:buClr>
                <a:schemeClr val="accent3">
                  <a:lumMod val="20000"/>
                  <a:lumOff val="80000"/>
                </a:schemeClr>
              </a:buClr>
              <a:buFont typeface="Wingdings" panose="05000000000000000000" pitchFamily="2" charset="2"/>
              <a:buChar char="Ø"/>
              <a:defRPr/>
            </a:pPr>
            <a:r>
              <a:rPr lang="en-US" altLang="en-US" sz="2000" dirty="0"/>
              <a:t>4% credits are also available for the costs of acquiring an existing building provided that certain rules are met including: </a:t>
            </a:r>
          </a:p>
          <a:p>
            <a:pPr lvl="1">
              <a:buClr>
                <a:schemeClr val="accent3">
                  <a:lumMod val="20000"/>
                  <a:lumOff val="80000"/>
                </a:schemeClr>
              </a:buClr>
              <a:buFont typeface="Wingdings" panose="05000000000000000000" pitchFamily="2" charset="2"/>
              <a:buChar char="Ø"/>
              <a:defRPr/>
            </a:pPr>
            <a:r>
              <a:rPr lang="en-US" altLang="en-US" sz="1800" dirty="0"/>
              <a:t>Building Purchase Test  </a:t>
            </a:r>
          </a:p>
          <a:p>
            <a:pPr lvl="1">
              <a:buClr>
                <a:schemeClr val="accent3">
                  <a:lumMod val="20000"/>
                  <a:lumOff val="80000"/>
                </a:schemeClr>
              </a:buClr>
              <a:buFont typeface="Wingdings" panose="05000000000000000000" pitchFamily="2" charset="2"/>
              <a:buChar char="Ø"/>
              <a:defRPr/>
            </a:pPr>
            <a:r>
              <a:rPr lang="en-US" altLang="en-US" sz="1800" dirty="0"/>
              <a:t>10 Year Hold</a:t>
            </a:r>
          </a:p>
          <a:p>
            <a:pPr lvl="1">
              <a:buClr>
                <a:schemeClr val="accent3">
                  <a:lumMod val="20000"/>
                  <a:lumOff val="80000"/>
                </a:schemeClr>
              </a:buClr>
              <a:buFont typeface="Wingdings" panose="05000000000000000000" pitchFamily="2" charset="2"/>
              <a:buChar char="Ø"/>
              <a:defRPr/>
            </a:pPr>
            <a:r>
              <a:rPr lang="en-US" altLang="en-US" sz="1800" dirty="0"/>
              <a:t>Anti-Churning Rules</a:t>
            </a:r>
          </a:p>
          <a:p>
            <a:pPr lvl="1">
              <a:buClr>
                <a:schemeClr val="accent3">
                  <a:lumMod val="20000"/>
                  <a:lumOff val="80000"/>
                </a:schemeClr>
              </a:buClr>
              <a:buFont typeface="Wingdings" panose="05000000000000000000" pitchFamily="2" charset="2"/>
              <a:buChar char="Ø"/>
              <a:defRPr/>
            </a:pPr>
            <a:r>
              <a:rPr lang="en-US" altLang="en-US" sz="1800" dirty="0"/>
              <a:t>Minimum Rehab Test</a:t>
            </a:r>
          </a:p>
          <a:p>
            <a:pPr>
              <a:buClr>
                <a:schemeClr val="accent3">
                  <a:lumMod val="20000"/>
                  <a:lumOff val="80000"/>
                </a:schemeClr>
              </a:buClr>
              <a:buFont typeface="Wingdings" panose="05000000000000000000" pitchFamily="2" charset="2"/>
              <a:buChar char="Ø"/>
              <a:defRPr/>
            </a:pPr>
            <a:r>
              <a:rPr lang="en-US" altLang="en-US" sz="2000" dirty="0"/>
              <a:t>Only 4% credits may be taken on acquisition costs (even if 9% credits are taken on rehab costs) </a:t>
            </a:r>
          </a:p>
          <a:p>
            <a:pPr>
              <a:buClr>
                <a:schemeClr val="accent3">
                  <a:lumMod val="20000"/>
                  <a:lumOff val="80000"/>
                </a:schemeClr>
              </a:buClr>
              <a:buFont typeface="Wingdings" panose="05000000000000000000" pitchFamily="2" charset="2"/>
              <a:buChar char="Ø"/>
              <a:defRPr/>
            </a:pPr>
            <a:r>
              <a:rPr lang="en-US" altLang="en-US" sz="2000" dirty="0"/>
              <a:t>No basis boost allowed on acquisition costs</a:t>
            </a:r>
          </a:p>
          <a:p>
            <a:pPr>
              <a:buClr>
                <a:schemeClr val="accent3">
                  <a:lumMod val="20000"/>
                  <a:lumOff val="80000"/>
                </a:schemeClr>
              </a:buClr>
              <a:buFont typeface="Wingdings" panose="05000000000000000000" pitchFamily="2" charset="2"/>
              <a:buChar char="Ø"/>
              <a:defRPr/>
            </a:pPr>
            <a:r>
              <a:rPr lang="en-US" altLang="en-US" sz="2000" dirty="0"/>
              <a:t>LIHTC 201 Panel will discuss special rules and requirements</a:t>
            </a:r>
          </a:p>
          <a:p>
            <a:pPr lvl="1">
              <a:defRPr/>
            </a:pPr>
            <a:endParaRPr lang="en-US" altLang="en-US" dirty="0"/>
          </a:p>
          <a:p>
            <a:pPr lvl="1">
              <a:defRPr/>
            </a:pPr>
            <a:endParaRPr lang="en-US" altLang="en-US" dirty="0"/>
          </a:p>
        </p:txBody>
      </p:sp>
      <p:sp>
        <p:nvSpPr>
          <p:cNvPr id="4" name="TextBox 3">
            <a:extLst>
              <a:ext uri="{FF2B5EF4-FFF2-40B4-BE49-F238E27FC236}">
                <a16:creationId xmlns:a16="http://schemas.microsoft.com/office/drawing/2014/main" id="{42B265CF-7267-45C4-B40E-903548CC8ED7}"/>
              </a:ext>
            </a:extLst>
          </p:cNvPr>
          <p:cNvSpPr txBox="1">
            <a:spLocks/>
          </p:cNvSpPr>
          <p:nvPr/>
        </p:nvSpPr>
        <p:spPr>
          <a:xfrm>
            <a:off x="8910537" y="0"/>
            <a:ext cx="3261840"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a:defRPr/>
            </a:pPr>
            <a:endParaRPr lang="en-US" sz="1500" u="sng" dirty="0">
              <a:solidFill>
                <a:schemeClr val="accent1"/>
              </a:solidFill>
            </a:endParaRPr>
          </a:p>
          <a:p>
            <a:pPr marL="117475">
              <a:defRPr/>
            </a:pPr>
            <a:r>
              <a:rPr lang="en-US" sz="1500" b="1" u="sng" dirty="0">
                <a:solidFill>
                  <a:schemeClr val="accent1"/>
                </a:solidFill>
              </a:rPr>
              <a:t>Practice Note: </a:t>
            </a:r>
          </a:p>
          <a:p>
            <a:pPr marL="117475">
              <a:defRPr/>
            </a:pPr>
            <a:endParaRPr lang="en-US" sz="1500" b="1" u="sng" dirty="0">
              <a:solidFill>
                <a:schemeClr val="accent1"/>
              </a:solidFill>
            </a:endParaRPr>
          </a:p>
          <a:p>
            <a:pPr marL="117475">
              <a:defRPr/>
            </a:pPr>
            <a:r>
              <a:rPr lang="en-US" sz="1500" b="1" dirty="0">
                <a:solidFill>
                  <a:schemeClr val="accent1"/>
                </a:solidFill>
              </a:rPr>
              <a:t>Acquisition Credits are Tricky!</a:t>
            </a:r>
          </a:p>
          <a:p>
            <a:pPr marL="117475">
              <a:defRPr/>
            </a:pPr>
            <a:endParaRPr lang="en-US" sz="1500" dirty="0">
              <a:solidFill>
                <a:schemeClr val="accent1"/>
              </a:solidFill>
            </a:endParaRPr>
          </a:p>
          <a:p>
            <a:pPr marL="117475">
              <a:defRPr/>
            </a:pPr>
            <a:r>
              <a:rPr lang="en-US" sz="1500" dirty="0">
                <a:solidFill>
                  <a:schemeClr val="accent1"/>
                </a:solidFill>
              </a:rPr>
              <a:t>Acquisition Credits contain many traps for the unwary!  In particular, there are very specific rules around the prior ownership of the building throughout its life and around transfers of the building within the last 10 years (to be discussed in more detail in the LIHTC 201 panel). </a:t>
            </a:r>
          </a:p>
          <a:p>
            <a:pPr marL="117475">
              <a:defRPr/>
            </a:pPr>
            <a:endParaRPr lang="en-US" sz="1500" dirty="0">
              <a:solidFill>
                <a:schemeClr val="accent1"/>
              </a:solidFill>
            </a:endParaRPr>
          </a:p>
          <a:p>
            <a:pPr marL="117475">
              <a:defRPr/>
            </a:pPr>
            <a:r>
              <a:rPr lang="en-US" sz="1500" b="1" dirty="0">
                <a:solidFill>
                  <a:schemeClr val="accent1"/>
                </a:solidFill>
              </a:rPr>
              <a:t>Always talk with tax counsel before transferring ownership of an existing building – or the ownership interests in an existing building – if you intend to later claim acquisition credits with respect to that building.   </a:t>
            </a:r>
          </a:p>
          <a:p>
            <a:pPr>
              <a:defRPr/>
            </a:pPr>
            <a:endParaRPr lang="en-US" sz="1500" dirty="0">
              <a:solidFill>
                <a:schemeClr val="accent1"/>
              </a:solidFill>
            </a:endParaRPr>
          </a:p>
          <a:p>
            <a:pPr>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5D28C2D-A89E-432C-AA83-D14712D46616}"/>
              </a:ext>
            </a:extLst>
          </p:cNvPr>
          <p:cNvSpPr txBox="1">
            <a:spLocks noChangeArrowheads="1"/>
          </p:cNvSpPr>
          <p:nvPr/>
        </p:nvSpPr>
        <p:spPr bwMode="auto">
          <a:xfrm>
            <a:off x="677863" y="609600"/>
            <a:ext cx="8596312"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defRPr/>
            </a:pPr>
            <a:r>
              <a:rPr lang="en-US" altLang="en-US" sz="3600" dirty="0">
                <a:solidFill>
                  <a:schemeClr val="accent4">
                    <a:lumMod val="20000"/>
                    <a:lumOff val="80000"/>
                  </a:schemeClr>
                </a:solidFill>
              </a:rPr>
              <a:t>Computing LIHTC</a:t>
            </a:r>
          </a:p>
        </p:txBody>
      </p:sp>
      <p:sp>
        <p:nvSpPr>
          <p:cNvPr id="31747" name="Content Placeholder 2">
            <a:extLst>
              <a:ext uri="{FF2B5EF4-FFF2-40B4-BE49-F238E27FC236}">
                <a16:creationId xmlns:a16="http://schemas.microsoft.com/office/drawing/2014/main" id="{56D5DAA5-7BB3-43FB-BD75-745735846A31}"/>
              </a:ext>
            </a:extLst>
          </p:cNvPr>
          <p:cNvSpPr txBox="1">
            <a:spLocks noChangeArrowheads="1"/>
          </p:cNvSpPr>
          <p:nvPr/>
        </p:nvSpPr>
        <p:spPr bwMode="auto">
          <a:xfrm>
            <a:off x="688975" y="1587500"/>
            <a:ext cx="8585200" cy="387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buFont typeface="Wingdings 3" panose="05040102010807070707" pitchFamily="18" charset="2"/>
              <a:buNone/>
            </a:pPr>
            <a:r>
              <a:rPr lang="en-US" altLang="en-US">
                <a:solidFill>
                  <a:schemeClr val="bg2"/>
                </a:solidFill>
              </a:rPr>
              <a:t>Credits are computed as follows:</a:t>
            </a:r>
          </a:p>
          <a:p>
            <a:pPr eaLnBrk="1" hangingPunct="1">
              <a:buFont typeface="Wingdings 3" panose="05040102010807070707" pitchFamily="18" charset="2"/>
              <a:buNone/>
            </a:pPr>
            <a:endParaRPr lang="en-US" altLang="en-US"/>
          </a:p>
          <a:p>
            <a:pPr eaLnBrk="1" hangingPunct="1">
              <a:buFont typeface="Wingdings 3" panose="05040102010807070707" pitchFamily="18" charset="2"/>
              <a:buNone/>
            </a:pPr>
            <a:endParaRPr lang="en-US" altLang="en-US"/>
          </a:p>
          <a:p>
            <a:pPr eaLnBrk="1" hangingPunct="1">
              <a:buFont typeface="Wingdings 3" panose="05040102010807070707" pitchFamily="18" charset="2"/>
              <a:buNone/>
            </a:pPr>
            <a:endParaRPr lang="en-US" altLang="en-US"/>
          </a:p>
          <a:p>
            <a:pPr eaLnBrk="1" hangingPunct="1">
              <a:spcBef>
                <a:spcPct val="0"/>
              </a:spcBef>
              <a:buFont typeface="Wingdings 3" panose="05040102010807070707" pitchFamily="18" charset="2"/>
              <a:buNone/>
            </a:pPr>
            <a:endParaRPr lang="en-US" altLang="en-US">
              <a:solidFill>
                <a:schemeClr val="bg2"/>
              </a:solidFill>
            </a:endParaRPr>
          </a:p>
          <a:p>
            <a:pPr eaLnBrk="1" hangingPunct="1">
              <a:spcBef>
                <a:spcPct val="0"/>
              </a:spcBef>
              <a:buFont typeface="Wingdings 3" panose="05040102010807070707" pitchFamily="18" charset="2"/>
              <a:buNone/>
            </a:pPr>
            <a:r>
              <a:rPr lang="en-US" altLang="en-US">
                <a:solidFill>
                  <a:schemeClr val="bg2"/>
                </a:solidFill>
              </a:rPr>
              <a:t>And the Applicable Percentage will be either or both of the following:</a:t>
            </a:r>
          </a:p>
          <a:p>
            <a:pPr eaLnBrk="1" hangingPunct="1">
              <a:buFont typeface="Wingdings 3" panose="05040102010807070707" pitchFamily="18" charset="2"/>
              <a:buNone/>
            </a:pPr>
            <a:endParaRPr lang="en-US" altLang="en-US"/>
          </a:p>
          <a:p>
            <a:pPr eaLnBrk="1" hangingPunct="1">
              <a:buFont typeface="Wingdings 3" panose="05040102010807070707" pitchFamily="18" charset="2"/>
              <a:buNone/>
            </a:pPr>
            <a:endParaRPr lang="en-US" altLang="en-US"/>
          </a:p>
        </p:txBody>
      </p:sp>
      <p:graphicFrame>
        <p:nvGraphicFramePr>
          <p:cNvPr id="4" name="Table 3">
            <a:extLst>
              <a:ext uri="{FF2B5EF4-FFF2-40B4-BE49-F238E27FC236}">
                <a16:creationId xmlns:a16="http://schemas.microsoft.com/office/drawing/2014/main" id="{F7E7972F-D4C3-4E9D-A42A-5F08CA338DEB}"/>
              </a:ext>
            </a:extLst>
          </p:cNvPr>
          <p:cNvGraphicFramePr>
            <a:graphicFrameLocks noGrp="1"/>
          </p:cNvGraphicFramePr>
          <p:nvPr/>
        </p:nvGraphicFramePr>
        <p:xfrm>
          <a:off x="958850" y="2149475"/>
          <a:ext cx="7762874" cy="914400"/>
        </p:xfrm>
        <a:graphic>
          <a:graphicData uri="http://schemas.openxmlformats.org/drawingml/2006/table">
            <a:tbl>
              <a:tblPr firstRow="1" bandRow="1">
                <a:tableStyleId>{5C22544A-7EE6-4342-B048-85BDC9FD1C3A}</a:tableStyleId>
              </a:tblPr>
              <a:tblGrid>
                <a:gridCol w="1552575">
                  <a:extLst>
                    <a:ext uri="{9D8B030D-6E8A-4147-A177-3AD203B41FA5}">
                      <a16:colId xmlns:a16="http://schemas.microsoft.com/office/drawing/2014/main" val="20000"/>
                    </a:ext>
                  </a:extLst>
                </a:gridCol>
                <a:gridCol w="470250">
                  <a:extLst>
                    <a:ext uri="{9D8B030D-6E8A-4147-A177-3AD203B41FA5}">
                      <a16:colId xmlns:a16="http://schemas.microsoft.com/office/drawing/2014/main" val="20001"/>
                    </a:ext>
                  </a:extLst>
                </a:gridCol>
                <a:gridCol w="1739183">
                  <a:extLst>
                    <a:ext uri="{9D8B030D-6E8A-4147-A177-3AD203B41FA5}">
                      <a16:colId xmlns:a16="http://schemas.microsoft.com/office/drawing/2014/main" val="20002"/>
                    </a:ext>
                  </a:extLst>
                </a:gridCol>
                <a:gridCol w="492643">
                  <a:extLst>
                    <a:ext uri="{9D8B030D-6E8A-4147-A177-3AD203B41FA5}">
                      <a16:colId xmlns:a16="http://schemas.microsoft.com/office/drawing/2014/main" val="20003"/>
                    </a:ext>
                  </a:extLst>
                </a:gridCol>
                <a:gridCol w="3508223">
                  <a:extLst>
                    <a:ext uri="{9D8B030D-6E8A-4147-A177-3AD203B41FA5}">
                      <a16:colId xmlns:a16="http://schemas.microsoft.com/office/drawing/2014/main" val="20004"/>
                    </a:ext>
                  </a:extLst>
                </a:gridCol>
              </a:tblGrid>
              <a:tr h="796519">
                <a:tc>
                  <a:txBody>
                    <a:bodyPr/>
                    <a:lstStyle/>
                    <a:p>
                      <a:r>
                        <a:rPr lang="en-US" dirty="0"/>
                        <a:t>Annual Credits</a:t>
                      </a:r>
                    </a:p>
                  </a:txBody>
                  <a:tcPr marL="91435" marR="91435"/>
                </a:tc>
                <a:tc>
                  <a:txBody>
                    <a:bodyPr/>
                    <a:lstStyle/>
                    <a:p>
                      <a:endParaRPr lang="en-US" dirty="0"/>
                    </a:p>
                    <a:p>
                      <a:r>
                        <a:rPr lang="en-US" dirty="0"/>
                        <a:t>=</a:t>
                      </a:r>
                    </a:p>
                  </a:txBody>
                  <a:tcPr marL="91435" marR="91435"/>
                </a:tc>
                <a:tc>
                  <a:txBody>
                    <a:bodyPr/>
                    <a:lstStyle/>
                    <a:p>
                      <a:r>
                        <a:rPr lang="en-US" dirty="0"/>
                        <a:t>The Applicable Percentage</a:t>
                      </a:r>
                    </a:p>
                  </a:txBody>
                  <a:tcPr marL="91435" marR="91435"/>
                </a:tc>
                <a:tc>
                  <a:txBody>
                    <a:bodyPr/>
                    <a:lstStyle/>
                    <a:p>
                      <a:endParaRPr lang="en-US" dirty="0"/>
                    </a:p>
                    <a:p>
                      <a:r>
                        <a:rPr lang="en-US" dirty="0"/>
                        <a:t>X</a:t>
                      </a:r>
                    </a:p>
                  </a:txBody>
                  <a:tcPr marL="91435" marR="91435"/>
                </a:tc>
                <a:tc>
                  <a:txBody>
                    <a:bodyPr/>
                    <a:lstStyle/>
                    <a:p>
                      <a:r>
                        <a:rPr lang="en-US" dirty="0"/>
                        <a:t>The Qualified Basis of each Qualified</a:t>
                      </a:r>
                      <a:r>
                        <a:rPr lang="en-US" baseline="0" dirty="0"/>
                        <a:t> Low-Income Building</a:t>
                      </a:r>
                      <a:endParaRPr lang="en-US" dirty="0"/>
                    </a:p>
                  </a:txBody>
                  <a:tcPr marL="91435" marR="91435"/>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4D08FA17-E98F-4455-9432-338A59DD5358}"/>
              </a:ext>
            </a:extLst>
          </p:cNvPr>
          <p:cNvGraphicFramePr>
            <a:graphicFrameLocks noGrp="1"/>
          </p:cNvGraphicFramePr>
          <p:nvPr/>
        </p:nvGraphicFramePr>
        <p:xfrm>
          <a:off x="958850" y="4038600"/>
          <a:ext cx="7762875" cy="914400"/>
        </p:xfrm>
        <a:graphic>
          <a:graphicData uri="http://schemas.openxmlformats.org/drawingml/2006/table">
            <a:tbl>
              <a:tblPr firstRow="1" bandRow="1">
                <a:tableStyleId>{5C22544A-7EE6-4342-B048-85BDC9FD1C3A}</a:tableStyleId>
              </a:tblPr>
              <a:tblGrid>
                <a:gridCol w="1719277">
                  <a:extLst>
                    <a:ext uri="{9D8B030D-6E8A-4147-A177-3AD203B41FA5}">
                      <a16:colId xmlns:a16="http://schemas.microsoft.com/office/drawing/2014/main" val="20000"/>
                    </a:ext>
                  </a:extLst>
                </a:gridCol>
                <a:gridCol w="440394">
                  <a:extLst>
                    <a:ext uri="{9D8B030D-6E8A-4147-A177-3AD203B41FA5}">
                      <a16:colId xmlns:a16="http://schemas.microsoft.com/office/drawing/2014/main" val="20001"/>
                    </a:ext>
                  </a:extLst>
                </a:gridCol>
                <a:gridCol w="2358719">
                  <a:extLst>
                    <a:ext uri="{9D8B030D-6E8A-4147-A177-3AD203B41FA5}">
                      <a16:colId xmlns:a16="http://schemas.microsoft.com/office/drawing/2014/main" val="20002"/>
                    </a:ext>
                  </a:extLst>
                </a:gridCol>
                <a:gridCol w="485180">
                  <a:extLst>
                    <a:ext uri="{9D8B030D-6E8A-4147-A177-3AD203B41FA5}">
                      <a16:colId xmlns:a16="http://schemas.microsoft.com/office/drawing/2014/main" val="20003"/>
                    </a:ext>
                  </a:extLst>
                </a:gridCol>
                <a:gridCol w="2759305">
                  <a:extLst>
                    <a:ext uri="{9D8B030D-6E8A-4147-A177-3AD203B41FA5}">
                      <a16:colId xmlns:a16="http://schemas.microsoft.com/office/drawing/2014/main" val="20004"/>
                    </a:ext>
                  </a:extLst>
                </a:gridCol>
              </a:tblGrid>
              <a:tr h="858286">
                <a:tc>
                  <a:txBody>
                    <a:bodyPr/>
                    <a:lstStyle/>
                    <a:p>
                      <a:r>
                        <a:rPr lang="en-US" dirty="0"/>
                        <a:t>Applicable Percentage</a:t>
                      </a:r>
                    </a:p>
                  </a:txBody>
                  <a:tcPr marL="91435" marR="91435"/>
                </a:tc>
                <a:tc>
                  <a:txBody>
                    <a:bodyPr/>
                    <a:lstStyle/>
                    <a:p>
                      <a:endParaRPr lang="en-US" dirty="0"/>
                    </a:p>
                    <a:p>
                      <a:r>
                        <a:rPr lang="en-US" dirty="0"/>
                        <a:t>=</a:t>
                      </a:r>
                    </a:p>
                  </a:txBody>
                  <a:tcPr marL="91435" marR="91435"/>
                </a:tc>
                <a:tc>
                  <a:txBody>
                    <a:bodyPr/>
                    <a:lstStyle/>
                    <a:p>
                      <a:r>
                        <a:rPr lang="en-US" dirty="0"/>
                        <a:t>30% Present Value Credit </a:t>
                      </a:r>
                    </a:p>
                    <a:p>
                      <a:r>
                        <a:rPr lang="en-US" dirty="0"/>
                        <a:t>(4% Credit)</a:t>
                      </a:r>
                    </a:p>
                  </a:txBody>
                  <a:tcPr marL="91435" marR="91435"/>
                </a:tc>
                <a:tc>
                  <a:txBody>
                    <a:bodyPr/>
                    <a:lstStyle/>
                    <a:p>
                      <a:endParaRPr lang="en-US" dirty="0"/>
                    </a:p>
                    <a:p>
                      <a:r>
                        <a:rPr lang="en-US" dirty="0"/>
                        <a:t>or</a:t>
                      </a:r>
                    </a:p>
                  </a:txBody>
                  <a:tcPr marL="91435" marR="91435"/>
                </a:tc>
                <a:tc>
                  <a:txBody>
                    <a:bodyPr/>
                    <a:lstStyle/>
                    <a:p>
                      <a:r>
                        <a:rPr lang="en-US" dirty="0"/>
                        <a:t>70% Present Value</a:t>
                      </a:r>
                      <a:r>
                        <a:rPr lang="en-US" baseline="0" dirty="0"/>
                        <a:t> Credit </a:t>
                      </a:r>
                    </a:p>
                    <a:p>
                      <a:r>
                        <a:rPr lang="en-US" baseline="0" dirty="0"/>
                        <a:t>(9% Credit)</a:t>
                      </a:r>
                      <a:endParaRPr lang="en-US" dirty="0"/>
                    </a:p>
                  </a:txBody>
                  <a:tcPr marL="91435" marR="91435"/>
                </a:tc>
                <a:extLst>
                  <a:ext uri="{0D108BD9-81ED-4DB2-BD59-A6C34878D82A}">
                    <a16:rowId xmlns:a16="http://schemas.microsoft.com/office/drawing/2014/main" val="10000"/>
                  </a:ext>
                </a:extLst>
              </a:tr>
            </a:tbl>
          </a:graphicData>
        </a:graphic>
      </p:graphicFrame>
      <p:sp>
        <p:nvSpPr>
          <p:cNvPr id="31776" name="Rectangle 1">
            <a:extLst>
              <a:ext uri="{FF2B5EF4-FFF2-40B4-BE49-F238E27FC236}">
                <a16:creationId xmlns:a16="http://schemas.microsoft.com/office/drawing/2014/main" id="{9CAA18B8-98E7-402B-8DE8-05B4E3665E9E}"/>
              </a:ext>
            </a:extLst>
          </p:cNvPr>
          <p:cNvSpPr>
            <a:spLocks noChangeArrowheads="1"/>
          </p:cNvSpPr>
          <p:nvPr/>
        </p:nvSpPr>
        <p:spPr bwMode="auto">
          <a:xfrm>
            <a:off x="677863" y="5297488"/>
            <a:ext cx="82407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n-US" altLang="en-US">
                <a:solidFill>
                  <a:schemeClr val="bg2"/>
                </a:solidFill>
              </a:rPr>
              <a:t>Example – Page 7 of Sample Projections (reflects an acq/rehab financed by tax-exempt bonds) </a:t>
            </a:r>
          </a:p>
        </p:txBody>
      </p:sp>
      <p:pic>
        <p:nvPicPr>
          <p:cNvPr id="31777" name="Picture 3">
            <a:extLst>
              <a:ext uri="{FF2B5EF4-FFF2-40B4-BE49-F238E27FC236}">
                <a16:creationId xmlns:a16="http://schemas.microsoft.com/office/drawing/2014/main" id="{F73AF02B-19B7-47E6-ABD1-E253737A7F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C574E81F-AE69-42CE-BD8A-95E29E5DABE5}"/>
              </a:ext>
            </a:extLst>
          </p:cNvPr>
          <p:cNvSpPr txBox="1">
            <a:spLocks noChangeArrowheads="1"/>
          </p:cNvSpPr>
          <p:nvPr/>
        </p:nvSpPr>
        <p:spPr bwMode="auto">
          <a:xfrm>
            <a:off x="677863" y="609600"/>
            <a:ext cx="8596312"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defRPr/>
            </a:pPr>
            <a:r>
              <a:rPr lang="en-US" altLang="en-US" sz="3600" dirty="0">
                <a:solidFill>
                  <a:schemeClr val="accent4">
                    <a:lumMod val="20000"/>
                    <a:lumOff val="80000"/>
                  </a:schemeClr>
                </a:solidFill>
              </a:rPr>
              <a:t>Credit Calculation Example</a:t>
            </a:r>
          </a:p>
        </p:txBody>
      </p:sp>
      <p:sp>
        <p:nvSpPr>
          <p:cNvPr id="3" name="Content Placeholder 2">
            <a:extLst>
              <a:ext uri="{FF2B5EF4-FFF2-40B4-BE49-F238E27FC236}">
                <a16:creationId xmlns:a16="http://schemas.microsoft.com/office/drawing/2014/main" id="{0920650A-5210-4CD9-94C0-294C50A0B39D}"/>
              </a:ext>
            </a:extLst>
          </p:cNvPr>
          <p:cNvSpPr txBox="1">
            <a:spLocks/>
          </p:cNvSpPr>
          <p:nvPr/>
        </p:nvSpPr>
        <p:spPr>
          <a:xfrm>
            <a:off x="677863" y="1528763"/>
            <a:ext cx="9121775" cy="4862512"/>
          </a:xfrm>
          <a:prstGeom prst="rect">
            <a:avLst/>
          </a:prstGeom>
        </p:spPr>
        <p:txBody>
          <a:bodyPr>
            <a:normAutofit fontScale="40000" lnSpcReduction="20000"/>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eaLnBrk="1" fontAlgn="auto" hangingPunct="1">
              <a:spcAft>
                <a:spcPts val="0"/>
              </a:spcAft>
              <a:buFont typeface="Wingdings 3" charset="2"/>
              <a:buNone/>
              <a:defRPr/>
            </a:pPr>
            <a:r>
              <a:rPr lang="en-US" sz="5500" u="sng" dirty="0">
                <a:solidFill>
                  <a:schemeClr val="tx1">
                    <a:lumMod val="75000"/>
                    <a:lumOff val="25000"/>
                  </a:schemeClr>
                </a:solidFill>
              </a:rPr>
              <a:t>9% Example:</a:t>
            </a:r>
          </a:p>
          <a:p>
            <a:pPr marL="0" indent="0" eaLnBrk="1" fontAlgn="auto" hangingPunct="1">
              <a:spcAft>
                <a:spcPts val="0"/>
              </a:spcAft>
              <a:buFont typeface="Wingdings 3" charset="2"/>
              <a:buNone/>
              <a:defRPr/>
            </a:pPr>
            <a:endParaRPr lang="en-US" sz="4500" dirty="0">
              <a:solidFill>
                <a:schemeClr val="tx1">
                  <a:lumMod val="75000"/>
                  <a:lumOff val="25000"/>
                </a:schemeClr>
              </a:solidFill>
            </a:endParaRPr>
          </a:p>
          <a:p>
            <a:pPr marL="0" indent="0" eaLnBrk="1" fontAlgn="auto" hangingPunct="1">
              <a:spcAft>
                <a:spcPts val="0"/>
              </a:spcAft>
              <a:buFont typeface="Wingdings 3" charset="2"/>
              <a:buNone/>
              <a:defRPr/>
            </a:pPr>
            <a:endParaRPr lang="en-US" sz="4500" u="sng" dirty="0">
              <a:solidFill>
                <a:schemeClr val="tx1">
                  <a:lumMod val="75000"/>
                  <a:lumOff val="25000"/>
                </a:schemeClr>
              </a:solidFill>
            </a:endParaRPr>
          </a:p>
          <a:p>
            <a:pPr marL="0" indent="0" eaLnBrk="1" fontAlgn="auto" hangingPunct="1">
              <a:spcAft>
                <a:spcPts val="0"/>
              </a:spcAft>
              <a:buFont typeface="Wingdings 3" charset="2"/>
              <a:buNone/>
              <a:defRPr/>
            </a:pPr>
            <a:endParaRPr lang="en-US" sz="2600" u="sng" dirty="0">
              <a:solidFill>
                <a:schemeClr val="tx1">
                  <a:lumMod val="75000"/>
                  <a:lumOff val="25000"/>
                </a:schemeClr>
              </a:solidFill>
            </a:endParaRPr>
          </a:p>
          <a:p>
            <a:pPr marL="0" indent="0" eaLnBrk="1" fontAlgn="auto" hangingPunct="1">
              <a:spcAft>
                <a:spcPts val="0"/>
              </a:spcAft>
              <a:buFont typeface="Wingdings 3" charset="2"/>
              <a:buNone/>
              <a:defRPr/>
            </a:pPr>
            <a:endParaRPr lang="en-US" sz="3300" u="sng" dirty="0">
              <a:solidFill>
                <a:schemeClr val="tx1">
                  <a:lumMod val="75000"/>
                  <a:lumOff val="25000"/>
                </a:schemeClr>
              </a:solidFill>
            </a:endParaRPr>
          </a:p>
          <a:p>
            <a:pPr marL="0" indent="0" eaLnBrk="1" fontAlgn="auto" hangingPunct="1">
              <a:spcAft>
                <a:spcPts val="0"/>
              </a:spcAft>
              <a:buFont typeface="Wingdings 3" charset="2"/>
              <a:buNone/>
              <a:defRPr/>
            </a:pPr>
            <a:r>
              <a:rPr lang="en-US" sz="5500" u="sng" dirty="0">
                <a:solidFill>
                  <a:schemeClr val="tx1">
                    <a:lumMod val="75000"/>
                    <a:lumOff val="25000"/>
                  </a:schemeClr>
                </a:solidFill>
              </a:rPr>
              <a:t>4% Example:</a:t>
            </a:r>
          </a:p>
          <a:p>
            <a:pPr marL="0" indent="0" eaLnBrk="1" fontAlgn="auto" hangingPunct="1">
              <a:spcAft>
                <a:spcPts val="0"/>
              </a:spcAft>
              <a:buFont typeface="Wingdings 3" charset="2"/>
              <a:buNone/>
              <a:defRPr/>
            </a:pPr>
            <a:endParaRPr lang="en-US" dirty="0">
              <a:solidFill>
                <a:schemeClr val="tx1">
                  <a:lumMod val="75000"/>
                  <a:lumOff val="25000"/>
                </a:schemeClr>
              </a:solidFill>
            </a:endParaRPr>
          </a:p>
          <a:p>
            <a:pPr marL="0" indent="0" eaLnBrk="1" fontAlgn="auto" hangingPunct="1">
              <a:spcAft>
                <a:spcPts val="0"/>
              </a:spcAft>
              <a:buFont typeface="Wingdings 3" charset="2"/>
              <a:buNone/>
              <a:defRPr/>
            </a:pPr>
            <a:endParaRPr lang="en-US" dirty="0">
              <a:solidFill>
                <a:schemeClr val="tx1">
                  <a:lumMod val="75000"/>
                  <a:lumOff val="25000"/>
                </a:schemeClr>
              </a:solidFill>
            </a:endParaRPr>
          </a:p>
          <a:p>
            <a:pPr marL="0" indent="0" eaLnBrk="1" fontAlgn="auto" hangingPunct="1">
              <a:spcAft>
                <a:spcPts val="0"/>
              </a:spcAft>
              <a:buFont typeface="Wingdings 3" charset="2"/>
              <a:buNone/>
              <a:defRPr/>
            </a:pPr>
            <a:endParaRPr lang="en-US" dirty="0">
              <a:solidFill>
                <a:schemeClr val="tx1">
                  <a:lumMod val="75000"/>
                  <a:lumOff val="25000"/>
                </a:schemeClr>
              </a:solidFill>
            </a:endParaRPr>
          </a:p>
          <a:p>
            <a:pPr marL="0" indent="0" eaLnBrk="1" fontAlgn="auto" hangingPunct="1">
              <a:spcAft>
                <a:spcPts val="0"/>
              </a:spcAft>
              <a:buFont typeface="Wingdings 3" charset="2"/>
              <a:buNone/>
              <a:defRPr/>
            </a:pPr>
            <a:endParaRPr lang="en-US" dirty="0">
              <a:solidFill>
                <a:schemeClr val="tx1">
                  <a:lumMod val="75000"/>
                  <a:lumOff val="25000"/>
                </a:schemeClr>
              </a:solidFill>
            </a:endParaRPr>
          </a:p>
          <a:p>
            <a:pPr eaLnBrk="1" fontAlgn="auto" hangingPunct="1">
              <a:lnSpc>
                <a:spcPct val="120000"/>
              </a:lnSpc>
              <a:spcBef>
                <a:spcPts val="1200"/>
              </a:spcBef>
              <a:spcAft>
                <a:spcPts val="0"/>
              </a:spcAft>
              <a:defRPr/>
            </a:pPr>
            <a:endParaRPr lang="en-US" sz="2100" dirty="0">
              <a:solidFill>
                <a:schemeClr val="tx1">
                  <a:lumMod val="75000"/>
                  <a:lumOff val="25000"/>
                </a:schemeClr>
              </a:solidFill>
            </a:endParaRPr>
          </a:p>
          <a:p>
            <a:pPr eaLnBrk="1" fontAlgn="auto" hangingPunct="1">
              <a:lnSpc>
                <a:spcPct val="120000"/>
              </a:lnSpc>
              <a:spcBef>
                <a:spcPts val="2400"/>
              </a:spcBef>
              <a:spcAft>
                <a:spcPts val="0"/>
              </a:spcAft>
              <a:buClr>
                <a:schemeClr val="accent3">
                  <a:lumMod val="20000"/>
                  <a:lumOff val="80000"/>
                </a:schemeClr>
              </a:buClr>
              <a:buFont typeface="Wingdings" panose="05000000000000000000" pitchFamily="2" charset="2"/>
              <a:buChar char="Ø"/>
              <a:defRPr/>
            </a:pPr>
            <a:r>
              <a:rPr lang="en-US" sz="4000" dirty="0">
                <a:solidFill>
                  <a:schemeClr val="tx1">
                    <a:lumMod val="75000"/>
                    <a:lumOff val="25000"/>
                  </a:schemeClr>
                </a:solidFill>
              </a:rPr>
              <a:t>Credit Limitation - Lesser of the amount calculated or the amount awarded by the Credit Agency </a:t>
            </a:r>
          </a:p>
          <a:p>
            <a:pPr eaLnBrk="1" fontAlgn="auto" hangingPunct="1">
              <a:lnSpc>
                <a:spcPct val="120000"/>
              </a:lnSpc>
              <a:spcBef>
                <a:spcPts val="1200"/>
              </a:spcBef>
              <a:spcAft>
                <a:spcPts val="0"/>
              </a:spcAft>
              <a:buClr>
                <a:schemeClr val="accent3">
                  <a:lumMod val="20000"/>
                  <a:lumOff val="80000"/>
                </a:schemeClr>
              </a:buClr>
              <a:buFont typeface="Wingdings" panose="05000000000000000000" pitchFamily="2" charset="2"/>
              <a:buChar char="Ø"/>
              <a:defRPr/>
            </a:pPr>
            <a:r>
              <a:rPr lang="en-US" sz="4000" dirty="0">
                <a:solidFill>
                  <a:schemeClr val="tx1">
                    <a:lumMod val="75000"/>
                    <a:lumOff val="25000"/>
                  </a:schemeClr>
                </a:solidFill>
              </a:rPr>
              <a:t>It is common that the Credit Agency will cap the credits for a Project to an amount lower than calculated by the above calculation (Excess Basis)</a:t>
            </a:r>
          </a:p>
          <a:p>
            <a:pPr marL="0" indent="0" eaLnBrk="1" fontAlgn="auto" hangingPunct="1">
              <a:spcAft>
                <a:spcPts val="0"/>
              </a:spcAft>
              <a:buFont typeface="Wingdings 3" charset="2"/>
              <a:buNone/>
              <a:defRPr/>
            </a:pPr>
            <a:endParaRPr lang="en-US" sz="3300" dirty="0">
              <a:solidFill>
                <a:schemeClr val="tx1">
                  <a:lumMod val="75000"/>
                  <a:lumOff val="25000"/>
                </a:schemeClr>
              </a:solidFill>
            </a:endParaRPr>
          </a:p>
          <a:p>
            <a:pPr marL="0" indent="0" eaLnBrk="1" fontAlgn="auto" hangingPunct="1">
              <a:spcAft>
                <a:spcPts val="0"/>
              </a:spcAft>
              <a:buFont typeface="Wingdings 3" charset="2"/>
              <a:buNone/>
              <a:defRPr/>
            </a:pPr>
            <a:endParaRPr lang="en-US" dirty="0">
              <a:solidFill>
                <a:schemeClr val="tx1">
                  <a:lumMod val="75000"/>
                  <a:lumOff val="25000"/>
                </a:schemeClr>
              </a:solidFill>
            </a:endParaRPr>
          </a:p>
        </p:txBody>
      </p:sp>
      <p:graphicFrame>
        <p:nvGraphicFramePr>
          <p:cNvPr id="4" name="Table 3">
            <a:extLst>
              <a:ext uri="{FF2B5EF4-FFF2-40B4-BE49-F238E27FC236}">
                <a16:creationId xmlns:a16="http://schemas.microsoft.com/office/drawing/2014/main" id="{4EA54BD2-632E-4C03-A28F-7A70ADBA1DE0}"/>
              </a:ext>
            </a:extLst>
          </p:cNvPr>
          <p:cNvGraphicFramePr>
            <a:graphicFrameLocks noGrp="1"/>
          </p:cNvGraphicFramePr>
          <p:nvPr/>
        </p:nvGraphicFramePr>
        <p:xfrm>
          <a:off x="958850" y="2089150"/>
          <a:ext cx="7762876" cy="796925"/>
        </p:xfrm>
        <a:graphic>
          <a:graphicData uri="http://schemas.openxmlformats.org/drawingml/2006/table">
            <a:tbl>
              <a:tblPr firstRow="1" bandRow="1">
                <a:tableStyleId>{5C22544A-7EE6-4342-B048-85BDC9FD1C3A}</a:tableStyleId>
              </a:tblPr>
              <a:tblGrid>
                <a:gridCol w="2034498">
                  <a:extLst>
                    <a:ext uri="{9D8B030D-6E8A-4147-A177-3AD203B41FA5}">
                      <a16:colId xmlns:a16="http://schemas.microsoft.com/office/drawing/2014/main" val="20000"/>
                    </a:ext>
                  </a:extLst>
                </a:gridCol>
                <a:gridCol w="351675">
                  <a:extLst>
                    <a:ext uri="{9D8B030D-6E8A-4147-A177-3AD203B41FA5}">
                      <a16:colId xmlns:a16="http://schemas.microsoft.com/office/drawing/2014/main" val="20001"/>
                    </a:ext>
                  </a:extLst>
                </a:gridCol>
                <a:gridCol w="1859964">
                  <a:extLst>
                    <a:ext uri="{9D8B030D-6E8A-4147-A177-3AD203B41FA5}">
                      <a16:colId xmlns:a16="http://schemas.microsoft.com/office/drawing/2014/main" val="20002"/>
                    </a:ext>
                  </a:extLst>
                </a:gridCol>
                <a:gridCol w="367304">
                  <a:extLst>
                    <a:ext uri="{9D8B030D-6E8A-4147-A177-3AD203B41FA5}">
                      <a16:colId xmlns:a16="http://schemas.microsoft.com/office/drawing/2014/main" val="20003"/>
                    </a:ext>
                  </a:extLst>
                </a:gridCol>
                <a:gridCol w="3149435">
                  <a:extLst>
                    <a:ext uri="{9D8B030D-6E8A-4147-A177-3AD203B41FA5}">
                      <a16:colId xmlns:a16="http://schemas.microsoft.com/office/drawing/2014/main" val="20004"/>
                    </a:ext>
                  </a:extLst>
                </a:gridCol>
              </a:tblGrid>
              <a:tr h="796925">
                <a:tc>
                  <a:txBody>
                    <a:bodyPr/>
                    <a:lstStyle/>
                    <a:p>
                      <a:r>
                        <a:rPr lang="en-US" sz="1800" dirty="0"/>
                        <a:t>$10,000,000 Qualified</a:t>
                      </a:r>
                      <a:r>
                        <a:rPr lang="en-US" sz="1800" baseline="0" dirty="0"/>
                        <a:t> Basis</a:t>
                      </a:r>
                      <a:endParaRPr lang="en-US" sz="1800" dirty="0"/>
                    </a:p>
                  </a:txBody>
                  <a:tcPr marL="91435" marR="91435" marT="45743" marB="45743"/>
                </a:tc>
                <a:tc>
                  <a:txBody>
                    <a:bodyPr/>
                    <a:lstStyle/>
                    <a:p>
                      <a:endParaRPr lang="en-US" sz="1800" dirty="0"/>
                    </a:p>
                    <a:p>
                      <a:r>
                        <a:rPr lang="en-US" sz="1800" dirty="0"/>
                        <a:t>X</a:t>
                      </a:r>
                    </a:p>
                  </a:txBody>
                  <a:tcPr marL="91435" marR="91435" marT="45743" marB="45743"/>
                </a:tc>
                <a:tc>
                  <a:txBody>
                    <a:bodyPr/>
                    <a:lstStyle/>
                    <a:p>
                      <a:r>
                        <a:rPr lang="en-US" sz="1800" dirty="0"/>
                        <a:t>9% Applicable Percentage</a:t>
                      </a:r>
                    </a:p>
                  </a:txBody>
                  <a:tcPr marL="91435" marR="91435" marT="45743" marB="45743"/>
                </a:tc>
                <a:tc>
                  <a:txBody>
                    <a:bodyPr/>
                    <a:lstStyle/>
                    <a:p>
                      <a:endParaRPr lang="en-US" sz="1800" dirty="0"/>
                    </a:p>
                    <a:p>
                      <a:r>
                        <a:rPr lang="en-US" sz="1800" dirty="0"/>
                        <a:t>=</a:t>
                      </a:r>
                    </a:p>
                  </a:txBody>
                  <a:tcPr marL="91435" marR="91435" marT="45743" marB="45743"/>
                </a:tc>
                <a:tc>
                  <a:txBody>
                    <a:bodyPr/>
                    <a:lstStyle/>
                    <a:p>
                      <a:r>
                        <a:rPr lang="en-US" sz="1800" dirty="0"/>
                        <a:t>$900,000 Maximum Amount of Annual Credits</a:t>
                      </a:r>
                    </a:p>
                  </a:txBody>
                  <a:tcPr marL="91435" marR="91435" marT="45743" marB="45743"/>
                </a:tc>
                <a:extLst>
                  <a:ext uri="{0D108BD9-81ED-4DB2-BD59-A6C34878D82A}">
                    <a16:rowId xmlns:a16="http://schemas.microsoft.com/office/drawing/2014/main" val="10000"/>
                  </a:ext>
                </a:extLst>
              </a:tr>
            </a:tbl>
          </a:graphicData>
        </a:graphic>
      </p:graphicFrame>
      <p:graphicFrame>
        <p:nvGraphicFramePr>
          <p:cNvPr id="5" name="Table 4">
            <a:extLst>
              <a:ext uri="{FF2B5EF4-FFF2-40B4-BE49-F238E27FC236}">
                <a16:creationId xmlns:a16="http://schemas.microsoft.com/office/drawing/2014/main" id="{774E96F1-E6DA-4665-8FEF-B6C376467874}"/>
              </a:ext>
            </a:extLst>
          </p:cNvPr>
          <p:cNvGraphicFramePr>
            <a:graphicFrameLocks noGrp="1"/>
          </p:cNvGraphicFramePr>
          <p:nvPr>
            <p:extLst>
              <p:ext uri="{D42A27DB-BD31-4B8C-83A1-F6EECF244321}">
                <p14:modId xmlns:p14="http://schemas.microsoft.com/office/powerpoint/2010/main" val="45683914"/>
              </p:ext>
            </p:extLst>
          </p:nvPr>
        </p:nvGraphicFramePr>
        <p:xfrm>
          <a:off x="958850" y="3692525"/>
          <a:ext cx="7762875" cy="915988"/>
        </p:xfrm>
        <a:graphic>
          <a:graphicData uri="http://schemas.openxmlformats.org/drawingml/2006/table">
            <a:tbl>
              <a:tblPr firstRow="1" bandRow="1">
                <a:tableStyleId>{5C22544A-7EE6-4342-B048-85BDC9FD1C3A}</a:tableStyleId>
              </a:tblPr>
              <a:tblGrid>
                <a:gridCol w="2070676">
                  <a:extLst>
                    <a:ext uri="{9D8B030D-6E8A-4147-A177-3AD203B41FA5}">
                      <a16:colId xmlns:a16="http://schemas.microsoft.com/office/drawing/2014/main" val="20000"/>
                    </a:ext>
                  </a:extLst>
                </a:gridCol>
                <a:gridCol w="314037">
                  <a:extLst>
                    <a:ext uri="{9D8B030D-6E8A-4147-A177-3AD203B41FA5}">
                      <a16:colId xmlns:a16="http://schemas.microsoft.com/office/drawing/2014/main" val="20001"/>
                    </a:ext>
                  </a:extLst>
                </a:gridCol>
                <a:gridCol w="1908313">
                  <a:extLst>
                    <a:ext uri="{9D8B030D-6E8A-4147-A177-3AD203B41FA5}">
                      <a16:colId xmlns:a16="http://schemas.microsoft.com/office/drawing/2014/main" val="20002"/>
                    </a:ext>
                  </a:extLst>
                </a:gridCol>
                <a:gridCol w="343859">
                  <a:extLst>
                    <a:ext uri="{9D8B030D-6E8A-4147-A177-3AD203B41FA5}">
                      <a16:colId xmlns:a16="http://schemas.microsoft.com/office/drawing/2014/main" val="20003"/>
                    </a:ext>
                  </a:extLst>
                </a:gridCol>
                <a:gridCol w="3125990">
                  <a:extLst>
                    <a:ext uri="{9D8B030D-6E8A-4147-A177-3AD203B41FA5}">
                      <a16:colId xmlns:a16="http://schemas.microsoft.com/office/drawing/2014/main" val="20004"/>
                    </a:ext>
                  </a:extLst>
                </a:gridCol>
              </a:tblGrid>
              <a:tr h="915988">
                <a:tc>
                  <a:txBody>
                    <a:bodyPr/>
                    <a:lstStyle/>
                    <a:p>
                      <a:r>
                        <a:rPr lang="en-US" sz="1800" dirty="0"/>
                        <a:t>$10,000,000 Qualified Basis</a:t>
                      </a:r>
                    </a:p>
                  </a:txBody>
                  <a:tcPr marL="91435" marR="91435" marT="45826" marB="45826"/>
                </a:tc>
                <a:tc>
                  <a:txBody>
                    <a:bodyPr/>
                    <a:lstStyle/>
                    <a:p>
                      <a:endParaRPr lang="en-US" sz="1800" dirty="0"/>
                    </a:p>
                    <a:p>
                      <a:r>
                        <a:rPr lang="en-US" sz="1800" dirty="0"/>
                        <a:t>X</a:t>
                      </a:r>
                    </a:p>
                  </a:txBody>
                  <a:tcPr marL="91435" marR="91435" marT="45826" marB="45826"/>
                </a:tc>
                <a:tc>
                  <a:txBody>
                    <a:bodyPr/>
                    <a:lstStyle/>
                    <a:p>
                      <a:r>
                        <a:rPr lang="en-US" sz="1800" dirty="0"/>
                        <a:t>3.17% Applicable Percentage</a:t>
                      </a:r>
                    </a:p>
                  </a:txBody>
                  <a:tcPr marL="91435" marR="91435" marT="45826" marB="45826"/>
                </a:tc>
                <a:tc>
                  <a:txBody>
                    <a:bodyPr/>
                    <a:lstStyle/>
                    <a:p>
                      <a:endParaRPr lang="en-US" sz="1800" dirty="0"/>
                    </a:p>
                    <a:p>
                      <a:r>
                        <a:rPr lang="en-US" sz="1800" dirty="0"/>
                        <a:t>=</a:t>
                      </a:r>
                    </a:p>
                  </a:txBody>
                  <a:tcPr marL="91435" marR="91435" marT="45826" marB="45826"/>
                </a:tc>
                <a:tc>
                  <a:txBody>
                    <a:bodyPr/>
                    <a:lstStyle/>
                    <a:p>
                      <a:r>
                        <a:rPr lang="en-US" sz="1800" dirty="0"/>
                        <a:t>$317,000 Maximum Amount of Annual Credits</a:t>
                      </a:r>
                    </a:p>
                  </a:txBody>
                  <a:tcPr marL="91435" marR="91435" marT="45826" marB="45826"/>
                </a:tc>
                <a:extLst>
                  <a:ext uri="{0D108BD9-81ED-4DB2-BD59-A6C34878D82A}">
                    <a16:rowId xmlns:a16="http://schemas.microsoft.com/office/drawing/2014/main" val="10000"/>
                  </a:ext>
                </a:extLst>
              </a:tr>
            </a:tbl>
          </a:graphicData>
        </a:graphic>
      </p:graphicFrame>
      <p:pic>
        <p:nvPicPr>
          <p:cNvPr id="33824" name="Picture 3">
            <a:extLst>
              <a:ext uri="{FF2B5EF4-FFF2-40B4-BE49-F238E27FC236}">
                <a16:creationId xmlns:a16="http://schemas.microsoft.com/office/drawing/2014/main" id="{E5F657BD-3C39-468F-9C7F-2397FEF359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C6913B1-62DD-479B-8809-9A7D820E58FF}"/>
              </a:ext>
            </a:extLst>
          </p:cNvPr>
          <p:cNvSpPr>
            <a:spLocks noGrp="1"/>
          </p:cNvSpPr>
          <p:nvPr>
            <p:ph type="title"/>
          </p:nvPr>
        </p:nvSpPr>
        <p:spPr/>
        <p:txBody>
          <a:bodyPr/>
          <a:lstStyle/>
          <a:p>
            <a:pPr>
              <a:defRPr/>
            </a:pPr>
            <a:r>
              <a:rPr lang="en-US" altLang="en-US" dirty="0">
                <a:solidFill>
                  <a:schemeClr val="accent4">
                    <a:lumMod val="20000"/>
                    <a:lumOff val="80000"/>
                  </a:schemeClr>
                </a:solidFill>
              </a:rPr>
              <a:t>Credit Rate – Applicable Percentage</a:t>
            </a:r>
          </a:p>
        </p:txBody>
      </p:sp>
      <p:sp>
        <p:nvSpPr>
          <p:cNvPr id="3" name="Content Placeholder 2">
            <a:extLst>
              <a:ext uri="{FF2B5EF4-FFF2-40B4-BE49-F238E27FC236}">
                <a16:creationId xmlns:a16="http://schemas.microsoft.com/office/drawing/2014/main" id="{AF90D829-7DF4-47C9-9420-8174E3564C5D}"/>
              </a:ext>
            </a:extLst>
          </p:cNvPr>
          <p:cNvSpPr>
            <a:spLocks noGrp="1"/>
          </p:cNvSpPr>
          <p:nvPr>
            <p:ph idx="1"/>
          </p:nvPr>
        </p:nvSpPr>
        <p:spPr>
          <a:xfrm>
            <a:off x="677863" y="1455738"/>
            <a:ext cx="8039100" cy="5024437"/>
          </a:xfrm>
        </p:spPr>
        <p:txBody>
          <a:bodyPr/>
          <a:lstStyle/>
          <a:p>
            <a:pPr defTabSz="1219170" eaLnBrk="1" fontAlgn="auto" hangingPunct="1">
              <a:spcBef>
                <a:spcPts val="0"/>
              </a:spcBef>
              <a:spcAft>
                <a:spcPts val="1000"/>
              </a:spcAft>
              <a:buClr>
                <a:schemeClr val="accent3">
                  <a:lumMod val="20000"/>
                  <a:lumOff val="80000"/>
                </a:schemeClr>
              </a:buClr>
              <a:buFont typeface="Wingdings" panose="05000000000000000000" pitchFamily="2" charset="2"/>
              <a:buChar char="Ø"/>
              <a:defRPr/>
            </a:pPr>
            <a:r>
              <a:rPr lang="en-US" sz="1600" u="sng" dirty="0">
                <a:solidFill>
                  <a:schemeClr val="bg2"/>
                </a:solidFill>
              </a:rPr>
              <a:t>The Applicable Percentage</a:t>
            </a:r>
            <a:r>
              <a:rPr lang="en-US" sz="1600" dirty="0">
                <a:solidFill>
                  <a:schemeClr val="bg2"/>
                </a:solidFill>
              </a:rPr>
              <a:t> - either (i) the </a:t>
            </a:r>
            <a:r>
              <a:rPr lang="en-US" sz="1600" u="sng" dirty="0">
                <a:solidFill>
                  <a:schemeClr val="bg2"/>
                </a:solidFill>
              </a:rPr>
              <a:t>rate in effect when the building is PIS</a:t>
            </a:r>
            <a:r>
              <a:rPr lang="en-US" sz="1600" dirty="0">
                <a:solidFill>
                  <a:schemeClr val="bg2"/>
                </a:solidFill>
              </a:rPr>
              <a:t> or (ii) if earlier, the rate in effect when a </a:t>
            </a:r>
            <a:r>
              <a:rPr lang="en-US" sz="1600" u="sng" dirty="0">
                <a:solidFill>
                  <a:schemeClr val="bg2"/>
                </a:solidFill>
              </a:rPr>
              <a:t>rate lock election</a:t>
            </a:r>
            <a:r>
              <a:rPr lang="en-US" sz="1600" dirty="0">
                <a:solidFill>
                  <a:schemeClr val="bg2"/>
                </a:solidFill>
              </a:rPr>
              <a:t> is made</a:t>
            </a:r>
          </a:p>
          <a:p>
            <a:pPr defTabSz="1219170" eaLnBrk="1" fontAlgn="auto" hangingPunct="1">
              <a:spcBef>
                <a:spcPts val="0"/>
              </a:spcBef>
              <a:spcAft>
                <a:spcPts val="1000"/>
              </a:spcAft>
              <a:buClr>
                <a:schemeClr val="accent3">
                  <a:lumMod val="20000"/>
                  <a:lumOff val="80000"/>
                </a:schemeClr>
              </a:buClr>
              <a:buFont typeface="Wingdings" panose="05000000000000000000" pitchFamily="2" charset="2"/>
              <a:buChar char="Ø"/>
              <a:defRPr/>
            </a:pPr>
            <a:r>
              <a:rPr lang="en-US" sz="1600" u="sng" dirty="0">
                <a:solidFill>
                  <a:schemeClr val="bg2"/>
                </a:solidFill>
              </a:rPr>
              <a:t>Rate lock</a:t>
            </a:r>
            <a:r>
              <a:rPr lang="en-US" sz="1600" dirty="0">
                <a:solidFill>
                  <a:schemeClr val="bg2"/>
                </a:solidFill>
              </a:rPr>
              <a:t> – Project can elect to “lock-in” the applicable percentage ahead of the building being placed in service to avoid uncertainty as to rate</a:t>
            </a:r>
          </a:p>
          <a:p>
            <a:pPr defTabSz="1219170" eaLnBrk="1" fontAlgn="auto" hangingPunct="1">
              <a:spcBef>
                <a:spcPts val="0"/>
              </a:spcBef>
              <a:spcAft>
                <a:spcPts val="1000"/>
              </a:spcAft>
              <a:buClr>
                <a:schemeClr val="accent3">
                  <a:lumMod val="20000"/>
                  <a:lumOff val="80000"/>
                </a:schemeClr>
              </a:buClr>
              <a:buFont typeface="Wingdings" panose="05000000000000000000" pitchFamily="2" charset="2"/>
              <a:buChar char="Ø"/>
              <a:defRPr/>
            </a:pPr>
            <a:r>
              <a:rPr lang="en-US" sz="1600" u="sng" dirty="0">
                <a:solidFill>
                  <a:schemeClr val="bg2"/>
                </a:solidFill>
              </a:rPr>
              <a:t>9% Credits</a:t>
            </a:r>
            <a:r>
              <a:rPr lang="en-US" sz="1600" dirty="0">
                <a:solidFill>
                  <a:schemeClr val="bg2"/>
                </a:solidFill>
              </a:rPr>
              <a:t> – The rate lock election is made during the </a:t>
            </a:r>
            <a:r>
              <a:rPr lang="en-US" sz="1600" u="sng" dirty="0">
                <a:solidFill>
                  <a:schemeClr val="bg2"/>
                </a:solidFill>
              </a:rPr>
              <a:t>month in which a binding commitment</a:t>
            </a:r>
            <a:r>
              <a:rPr lang="en-US" sz="1600" dirty="0">
                <a:solidFill>
                  <a:schemeClr val="bg2"/>
                </a:solidFill>
              </a:rPr>
              <a:t> for a LIHTC allocation is signed by the owner and Credit Agency.  The binding commitment may be a reservation or an allocation</a:t>
            </a:r>
          </a:p>
          <a:p>
            <a:pPr defTabSz="1219170" eaLnBrk="1" fontAlgn="auto" hangingPunct="1">
              <a:spcBef>
                <a:spcPts val="0"/>
              </a:spcBef>
              <a:spcAft>
                <a:spcPts val="1000"/>
              </a:spcAft>
              <a:buClr>
                <a:schemeClr val="accent3">
                  <a:lumMod val="20000"/>
                  <a:lumOff val="80000"/>
                </a:schemeClr>
              </a:buClr>
              <a:buFont typeface="Wingdings" panose="05000000000000000000" pitchFamily="2" charset="2"/>
              <a:buChar char="Ø"/>
              <a:defRPr/>
            </a:pPr>
            <a:r>
              <a:rPr lang="en-US" sz="1600" u="sng" dirty="0">
                <a:solidFill>
                  <a:schemeClr val="bg2"/>
                </a:solidFill>
              </a:rPr>
              <a:t>4% Credits</a:t>
            </a:r>
            <a:r>
              <a:rPr lang="en-US" sz="1600" dirty="0">
                <a:solidFill>
                  <a:schemeClr val="bg2"/>
                </a:solidFill>
              </a:rPr>
              <a:t> – The election is for the </a:t>
            </a:r>
            <a:r>
              <a:rPr lang="en-US" sz="1600" u="sng" dirty="0">
                <a:solidFill>
                  <a:schemeClr val="bg2"/>
                </a:solidFill>
              </a:rPr>
              <a:t>month in which the bonds are issued</a:t>
            </a:r>
          </a:p>
          <a:p>
            <a:pPr defTabSz="1219170" eaLnBrk="1" fontAlgn="auto" hangingPunct="1">
              <a:spcBef>
                <a:spcPts val="0"/>
              </a:spcBef>
              <a:spcAft>
                <a:spcPts val="1000"/>
              </a:spcAft>
              <a:buClr>
                <a:schemeClr val="accent3">
                  <a:lumMod val="20000"/>
                  <a:lumOff val="80000"/>
                </a:schemeClr>
              </a:buClr>
              <a:buFont typeface="Wingdings" panose="05000000000000000000" pitchFamily="2" charset="2"/>
              <a:buChar char="Ø"/>
              <a:defRPr/>
            </a:pPr>
            <a:r>
              <a:rPr lang="en-US" sz="1600" u="sng" dirty="0">
                <a:solidFill>
                  <a:schemeClr val="bg2"/>
                </a:solidFill>
              </a:rPr>
              <a:t>Filing of Election</a:t>
            </a:r>
          </a:p>
          <a:p>
            <a:pPr lvl="1" defTabSz="1219170" eaLnBrk="1" fontAlgn="auto" hangingPunct="1">
              <a:spcBef>
                <a:spcPts val="0"/>
              </a:spcBef>
              <a:spcAft>
                <a:spcPts val="1000"/>
              </a:spcAft>
              <a:buClr>
                <a:schemeClr val="accent3">
                  <a:lumMod val="20000"/>
                  <a:lumOff val="80000"/>
                </a:schemeClr>
              </a:buClr>
              <a:buFont typeface="Wingdings" panose="05000000000000000000" pitchFamily="2" charset="2"/>
              <a:buChar char="Ø"/>
              <a:defRPr/>
            </a:pPr>
            <a:r>
              <a:rPr lang="en-US" dirty="0">
                <a:solidFill>
                  <a:schemeClr val="bg2"/>
                </a:solidFill>
              </a:rPr>
              <a:t>Must be filed by the 5</a:t>
            </a:r>
            <a:r>
              <a:rPr lang="en-US" baseline="30000" dirty="0">
                <a:solidFill>
                  <a:schemeClr val="bg2"/>
                </a:solidFill>
              </a:rPr>
              <a:t>th</a:t>
            </a:r>
            <a:r>
              <a:rPr lang="en-US" dirty="0">
                <a:solidFill>
                  <a:schemeClr val="bg2"/>
                </a:solidFill>
              </a:rPr>
              <a:t> calendar day of the month after election is made</a:t>
            </a:r>
          </a:p>
          <a:p>
            <a:pPr lvl="1" defTabSz="1219170" eaLnBrk="1" fontAlgn="auto" hangingPunct="1">
              <a:spcBef>
                <a:spcPts val="0"/>
              </a:spcBef>
              <a:spcAft>
                <a:spcPts val="1000"/>
              </a:spcAft>
              <a:buClr>
                <a:schemeClr val="accent3">
                  <a:lumMod val="20000"/>
                  <a:lumOff val="80000"/>
                </a:schemeClr>
              </a:buClr>
              <a:buFont typeface="Wingdings" panose="05000000000000000000" pitchFamily="2" charset="2"/>
              <a:buChar char="Ø"/>
              <a:defRPr/>
            </a:pPr>
            <a:r>
              <a:rPr lang="en-US" dirty="0">
                <a:solidFill>
                  <a:schemeClr val="bg2"/>
                </a:solidFill>
              </a:rPr>
              <a:t>For bond deals, if Issuer is not the Credit Agency, must include an Issuer’s certification as to the month in which the bonds were issued and the aggregate basis of the building and land that is anticipated to be funded with tax-exempt bonds</a:t>
            </a:r>
          </a:p>
          <a:p>
            <a:pPr lvl="1" defTabSz="1219170" eaLnBrk="1" fontAlgn="auto" hangingPunct="1">
              <a:spcBef>
                <a:spcPts val="0"/>
              </a:spcBef>
              <a:spcAft>
                <a:spcPts val="1200"/>
              </a:spcAft>
              <a:buFont typeface="Wingdings 3" charset="2"/>
              <a:buChar char=""/>
              <a:defRPr/>
            </a:pPr>
            <a:endParaRPr lang="en-US" dirty="0">
              <a:solidFill>
                <a:schemeClr val="bg2"/>
              </a:solidFill>
            </a:endParaRPr>
          </a:p>
          <a:p>
            <a:pPr>
              <a:defRPr/>
            </a:pPr>
            <a:endParaRPr lang="en-US" dirty="0"/>
          </a:p>
        </p:txBody>
      </p:sp>
      <p:sp>
        <p:nvSpPr>
          <p:cNvPr id="4" name="TextBox 3">
            <a:extLst>
              <a:ext uri="{FF2B5EF4-FFF2-40B4-BE49-F238E27FC236}">
                <a16:creationId xmlns:a16="http://schemas.microsoft.com/office/drawing/2014/main" id="{F7BF5D7E-751B-4089-BE5A-7A2582A39375}"/>
              </a:ext>
            </a:extLst>
          </p:cNvPr>
          <p:cNvSpPr txBox="1">
            <a:spLocks/>
          </p:cNvSpPr>
          <p:nvPr/>
        </p:nvSpPr>
        <p:spPr>
          <a:xfrm>
            <a:off x="8881352" y="0"/>
            <a:ext cx="3310647"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a:defRPr/>
            </a:pPr>
            <a:endParaRPr lang="en-US" sz="1500" u="sng" dirty="0">
              <a:solidFill>
                <a:schemeClr val="accent1"/>
              </a:solidFill>
            </a:endParaRPr>
          </a:p>
          <a:p>
            <a:pPr marL="117475">
              <a:defRPr/>
            </a:pPr>
            <a:r>
              <a:rPr lang="en-US" sz="1500" b="1" u="sng" dirty="0">
                <a:solidFill>
                  <a:schemeClr val="accent1"/>
                </a:solidFill>
              </a:rPr>
              <a:t>Practice Note: </a:t>
            </a:r>
          </a:p>
          <a:p>
            <a:pPr marL="117475">
              <a:defRPr/>
            </a:pPr>
            <a:endParaRPr lang="en-US" sz="1500" b="1" u="sng" dirty="0">
              <a:solidFill>
                <a:schemeClr val="accent1"/>
              </a:solidFill>
            </a:endParaRPr>
          </a:p>
          <a:p>
            <a:pPr marL="117475">
              <a:defRPr/>
            </a:pPr>
            <a:r>
              <a:rPr lang="en-US" sz="1500" b="1" dirty="0">
                <a:solidFill>
                  <a:schemeClr val="accent1"/>
                </a:solidFill>
              </a:rPr>
              <a:t>Filing a Rate Lock Election</a:t>
            </a:r>
          </a:p>
          <a:p>
            <a:pPr marL="117475">
              <a:defRPr/>
            </a:pPr>
            <a:endParaRPr lang="en-US" sz="1500" dirty="0">
              <a:solidFill>
                <a:schemeClr val="accent1"/>
              </a:solidFill>
            </a:endParaRPr>
          </a:p>
          <a:p>
            <a:pPr marL="117475">
              <a:defRPr/>
            </a:pPr>
            <a:r>
              <a:rPr lang="en-US" sz="1500" dirty="0">
                <a:solidFill>
                  <a:schemeClr val="accent1"/>
                </a:solidFill>
              </a:rPr>
              <a:t>The Treasury Regulations specifically outline what constitutes a valid rate-lock election, and credit agencies have disallowed rate-lock elections that do not satisfy those requirements.  Once the time period for filing has passed, the rate lock election cannot be fixed prior to placement in service. </a:t>
            </a:r>
          </a:p>
          <a:p>
            <a:pPr marL="117475">
              <a:defRPr/>
            </a:pPr>
            <a:endParaRPr lang="en-US" sz="1500" b="1" dirty="0">
              <a:solidFill>
                <a:schemeClr val="accent1"/>
              </a:solidFill>
            </a:endParaRPr>
          </a:p>
          <a:p>
            <a:pPr marL="117475">
              <a:defRPr/>
            </a:pPr>
            <a:r>
              <a:rPr lang="en-US" sz="1500" b="1" dirty="0">
                <a:solidFill>
                  <a:schemeClr val="accent1"/>
                </a:solidFill>
              </a:rPr>
              <a:t>It’s a good idea to talk with your attorney before submitting a rate-lock election form to make sure that the Treasury Regulation requirements are satisfied. </a:t>
            </a:r>
          </a:p>
          <a:p>
            <a:pPr>
              <a:defRPr/>
            </a:pPr>
            <a:endParaRPr lang="en-US" sz="1500" dirty="0">
              <a:solidFill>
                <a:schemeClr val="accent1"/>
              </a:solidFill>
            </a:endParaRPr>
          </a:p>
          <a:p>
            <a:pPr>
              <a:defRPr/>
            </a:pPr>
            <a:endParaRPr lang="en-US" sz="1500" dirty="0">
              <a:solidFill>
                <a:schemeClr val="accent1"/>
              </a:solidFill>
            </a:endParaRPr>
          </a:p>
          <a:p>
            <a:pPr>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52E05E43-23D6-488F-8518-2B8BD243D231}"/>
              </a:ext>
            </a:extLst>
          </p:cNvPr>
          <p:cNvSpPr>
            <a:spLocks noGrp="1"/>
          </p:cNvSpPr>
          <p:nvPr>
            <p:ph type="title"/>
          </p:nvPr>
        </p:nvSpPr>
        <p:spPr/>
        <p:txBody>
          <a:bodyPr/>
          <a:lstStyle/>
          <a:p>
            <a:pPr>
              <a:defRPr/>
            </a:pPr>
            <a:r>
              <a:rPr lang="en-US" altLang="en-US" dirty="0">
                <a:solidFill>
                  <a:schemeClr val="accent4">
                    <a:lumMod val="20000"/>
                    <a:lumOff val="80000"/>
                  </a:schemeClr>
                </a:solidFill>
              </a:rPr>
              <a:t>Qualified Basis Computation</a:t>
            </a:r>
          </a:p>
        </p:txBody>
      </p:sp>
      <p:graphicFrame>
        <p:nvGraphicFramePr>
          <p:cNvPr id="4" name="Content Placeholder 3">
            <a:extLst>
              <a:ext uri="{FF2B5EF4-FFF2-40B4-BE49-F238E27FC236}">
                <a16:creationId xmlns:a16="http://schemas.microsoft.com/office/drawing/2014/main" id="{7A601FFC-2B29-48DE-A856-304DF5B7D01E}"/>
              </a:ext>
            </a:extLst>
          </p:cNvPr>
          <p:cNvGraphicFramePr>
            <a:graphicFrameLocks noGrp="1"/>
          </p:cNvGraphicFramePr>
          <p:nvPr>
            <p:ph idx="1"/>
          </p:nvPr>
        </p:nvGraphicFramePr>
        <p:xfrm>
          <a:off x="677863" y="2160588"/>
          <a:ext cx="8596312" cy="1320800"/>
        </p:xfrm>
        <a:graphic>
          <a:graphicData uri="http://schemas.openxmlformats.org/drawingml/2006/table">
            <a:tbl>
              <a:tblPr firstRow="1" bandRow="1">
                <a:tableStyleId>{5C22544A-7EE6-4342-B048-85BDC9FD1C3A}</a:tableStyleId>
              </a:tblPr>
              <a:tblGrid>
                <a:gridCol w="1923294">
                  <a:extLst>
                    <a:ext uri="{9D8B030D-6E8A-4147-A177-3AD203B41FA5}">
                      <a16:colId xmlns:a16="http://schemas.microsoft.com/office/drawing/2014/main" val="1544203092"/>
                    </a:ext>
                  </a:extLst>
                </a:gridCol>
                <a:gridCol w="506027">
                  <a:extLst>
                    <a:ext uri="{9D8B030D-6E8A-4147-A177-3AD203B41FA5}">
                      <a16:colId xmlns:a16="http://schemas.microsoft.com/office/drawing/2014/main" val="1191355425"/>
                    </a:ext>
                  </a:extLst>
                </a:gridCol>
                <a:gridCol w="2728466">
                  <a:extLst>
                    <a:ext uri="{9D8B030D-6E8A-4147-A177-3AD203B41FA5}">
                      <a16:colId xmlns:a16="http://schemas.microsoft.com/office/drawing/2014/main" val="3070921336"/>
                    </a:ext>
                  </a:extLst>
                </a:gridCol>
                <a:gridCol w="1026790">
                  <a:extLst>
                    <a:ext uri="{9D8B030D-6E8A-4147-A177-3AD203B41FA5}">
                      <a16:colId xmlns:a16="http://schemas.microsoft.com/office/drawing/2014/main" val="382161390"/>
                    </a:ext>
                  </a:extLst>
                </a:gridCol>
                <a:gridCol w="2411735">
                  <a:extLst>
                    <a:ext uri="{9D8B030D-6E8A-4147-A177-3AD203B41FA5}">
                      <a16:colId xmlns:a16="http://schemas.microsoft.com/office/drawing/2014/main" val="2633045446"/>
                    </a:ext>
                  </a:extLst>
                </a:gridCol>
              </a:tblGrid>
              <a:tr h="1320800">
                <a:tc>
                  <a:txBody>
                    <a:bodyPr/>
                    <a:lstStyle/>
                    <a:p>
                      <a:pPr algn="ctr"/>
                      <a:endParaRPr lang="en-US" dirty="0"/>
                    </a:p>
                    <a:p>
                      <a:pPr algn="ctr"/>
                      <a:r>
                        <a:rPr lang="en-US" dirty="0"/>
                        <a:t>Qualified Basis</a:t>
                      </a:r>
                    </a:p>
                  </a:txBody>
                  <a:tcPr/>
                </a:tc>
                <a:tc>
                  <a:txBody>
                    <a:bodyPr/>
                    <a:lstStyle/>
                    <a:p>
                      <a:pPr algn="ctr"/>
                      <a:endParaRPr lang="en-US" dirty="0"/>
                    </a:p>
                    <a:p>
                      <a:pPr algn="ctr"/>
                      <a:r>
                        <a:rPr lang="en-US" dirty="0"/>
                        <a:t>=</a:t>
                      </a:r>
                    </a:p>
                  </a:txBody>
                  <a:tcPr/>
                </a:tc>
                <a:tc>
                  <a:txBody>
                    <a:bodyPr/>
                    <a:lstStyle/>
                    <a:p>
                      <a:pPr algn="ctr"/>
                      <a:endParaRPr lang="en-US" dirty="0"/>
                    </a:p>
                    <a:p>
                      <a:pPr algn="ctr"/>
                      <a:r>
                        <a:rPr lang="en-US" u="sng" dirty="0"/>
                        <a:t>Eligible Basis</a:t>
                      </a:r>
                    </a:p>
                  </a:txBody>
                  <a:tcPr/>
                </a:tc>
                <a:tc>
                  <a:txBody>
                    <a:bodyPr/>
                    <a:lstStyle/>
                    <a:p>
                      <a:pPr algn="ctr"/>
                      <a:endParaRPr lang="en-US" dirty="0"/>
                    </a:p>
                    <a:p>
                      <a:pPr algn="ctr"/>
                      <a:r>
                        <a:rPr lang="en-US" dirty="0"/>
                        <a:t>X</a:t>
                      </a:r>
                    </a:p>
                  </a:txBody>
                  <a:tcPr/>
                </a:tc>
                <a:tc>
                  <a:txBody>
                    <a:bodyPr/>
                    <a:lstStyle/>
                    <a:p>
                      <a:pPr algn="ctr"/>
                      <a:endParaRPr lang="en-US" dirty="0"/>
                    </a:p>
                    <a:p>
                      <a:pPr algn="ctr"/>
                      <a:r>
                        <a:rPr lang="en-US" dirty="0"/>
                        <a:t>Applicable Fraction</a:t>
                      </a:r>
                    </a:p>
                  </a:txBody>
                  <a:tcPr/>
                </a:tc>
                <a:extLst>
                  <a:ext uri="{0D108BD9-81ED-4DB2-BD59-A6C34878D82A}">
                    <a16:rowId xmlns:a16="http://schemas.microsoft.com/office/drawing/2014/main" val="3048058008"/>
                  </a:ext>
                </a:extLst>
              </a:tr>
            </a:tbl>
          </a:graphicData>
        </a:graphic>
      </p:graphicFrame>
      <p:pic>
        <p:nvPicPr>
          <p:cNvPr id="37905" name="Picture 3">
            <a:extLst>
              <a:ext uri="{FF2B5EF4-FFF2-40B4-BE49-F238E27FC236}">
                <a16:creationId xmlns:a16="http://schemas.microsoft.com/office/drawing/2014/main" id="{26150C99-82C4-4F6B-8896-B69D792B9D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EE6EDF69-EFB9-484A-96DE-6264EBE396E5}"/>
              </a:ext>
            </a:extLst>
          </p:cNvPr>
          <p:cNvSpPr>
            <a:spLocks noGrp="1"/>
          </p:cNvSpPr>
          <p:nvPr>
            <p:ph type="title"/>
          </p:nvPr>
        </p:nvSpPr>
        <p:spPr>
          <a:xfrm>
            <a:off x="425450" y="277813"/>
            <a:ext cx="8596313" cy="1033462"/>
          </a:xfrm>
        </p:spPr>
        <p:txBody>
          <a:bodyPr/>
          <a:lstStyle/>
          <a:p>
            <a:pPr>
              <a:defRPr/>
            </a:pPr>
            <a:r>
              <a:rPr lang="en-US" altLang="en-US" dirty="0">
                <a:solidFill>
                  <a:schemeClr val="accent4">
                    <a:lumMod val="20000"/>
                    <a:lumOff val="80000"/>
                  </a:schemeClr>
                </a:solidFill>
              </a:rPr>
              <a:t>Eligible Basis – General Concepts</a:t>
            </a:r>
          </a:p>
        </p:txBody>
      </p:sp>
      <p:sp>
        <p:nvSpPr>
          <p:cNvPr id="38915" name="Content Placeholder 2">
            <a:extLst>
              <a:ext uri="{FF2B5EF4-FFF2-40B4-BE49-F238E27FC236}">
                <a16:creationId xmlns:a16="http://schemas.microsoft.com/office/drawing/2014/main" id="{74CE52B7-C6A2-415C-9614-2ACFB2226427}"/>
              </a:ext>
            </a:extLst>
          </p:cNvPr>
          <p:cNvSpPr>
            <a:spLocks noGrp="1"/>
          </p:cNvSpPr>
          <p:nvPr>
            <p:ph idx="1"/>
          </p:nvPr>
        </p:nvSpPr>
        <p:spPr>
          <a:xfrm>
            <a:off x="425450" y="1165225"/>
            <a:ext cx="8596313" cy="5553075"/>
          </a:xfrm>
        </p:spPr>
        <p:txBody>
          <a:bodyPr/>
          <a:lstStyle/>
          <a:p>
            <a:pPr>
              <a:buClr>
                <a:schemeClr val="accent3">
                  <a:lumMod val="20000"/>
                  <a:lumOff val="80000"/>
                </a:schemeClr>
              </a:buClr>
              <a:buFont typeface="Wingdings" panose="05000000000000000000" pitchFamily="2" charset="2"/>
              <a:buChar char="Ø"/>
              <a:defRPr/>
            </a:pPr>
            <a:r>
              <a:rPr lang="en-US" altLang="en-US" sz="2000" dirty="0"/>
              <a:t>General Rule – eligible basis equals adjusted basis (depreciable basis) of the residential rental space</a:t>
            </a:r>
          </a:p>
          <a:p>
            <a:pPr>
              <a:buClr>
                <a:schemeClr val="accent3">
                  <a:lumMod val="20000"/>
                  <a:lumOff val="80000"/>
                </a:schemeClr>
              </a:buClr>
              <a:buFont typeface="Wingdings" panose="05000000000000000000" pitchFamily="2" charset="2"/>
              <a:buChar char="Ø"/>
              <a:defRPr/>
            </a:pPr>
            <a:r>
              <a:rPr lang="en-US" altLang="en-US" sz="2000" dirty="0"/>
              <a:t>Eligible Basis is determined separately for new construction/rehabilitation and acquisition costs</a:t>
            </a:r>
          </a:p>
          <a:p>
            <a:pPr>
              <a:buClr>
                <a:schemeClr val="accent3">
                  <a:lumMod val="20000"/>
                  <a:lumOff val="80000"/>
                </a:schemeClr>
              </a:buClr>
              <a:buFont typeface="Wingdings" panose="05000000000000000000" pitchFamily="2" charset="2"/>
              <a:buChar char="Ø"/>
              <a:defRPr/>
            </a:pPr>
            <a:r>
              <a:rPr lang="en-US" altLang="en-US" sz="2000" dirty="0">
                <a:solidFill>
                  <a:schemeClr val="bg2"/>
                </a:solidFill>
              </a:rPr>
              <a:t>Tax Rules – all expenditures will have a specified tax treatment</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Capitalized into cost of building and recovered over a specified “class life” through annual depreciation deductions</a:t>
            </a:r>
          </a:p>
          <a:p>
            <a:pPr lvl="2">
              <a:buClr>
                <a:schemeClr val="accent3">
                  <a:lumMod val="20000"/>
                  <a:lumOff val="80000"/>
                </a:schemeClr>
              </a:buClr>
              <a:buFont typeface="Wingdings" panose="05000000000000000000" pitchFamily="2" charset="2"/>
              <a:buChar char="Ø"/>
              <a:defRPr/>
            </a:pPr>
            <a:r>
              <a:rPr lang="en-US" altLang="en-US" sz="1600" dirty="0">
                <a:solidFill>
                  <a:schemeClr val="bg2"/>
                </a:solidFill>
              </a:rPr>
              <a:t>Costs that are incurred during the production period of property</a:t>
            </a:r>
          </a:p>
          <a:p>
            <a:pPr lvl="2">
              <a:buClr>
                <a:schemeClr val="accent3">
                  <a:lumMod val="20000"/>
                  <a:lumOff val="80000"/>
                </a:schemeClr>
              </a:buClr>
              <a:buFont typeface="Wingdings" panose="05000000000000000000" pitchFamily="2" charset="2"/>
              <a:buChar char="Ø"/>
              <a:defRPr/>
            </a:pPr>
            <a:r>
              <a:rPr lang="en-US" altLang="en-US" sz="1600" dirty="0">
                <a:solidFill>
                  <a:schemeClr val="bg2"/>
                </a:solidFill>
              </a:rPr>
              <a:t>Also includes personal property and site work</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Once property is in service, costs may be expensed immediately in the year they are incurred (or accrued)</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Amortized over a specified period and deducted over that period (organizational costs, loan fees)</a:t>
            </a:r>
          </a:p>
          <a:p>
            <a:pPr>
              <a:defRPr/>
            </a:pPr>
            <a:endParaRPr lang="en-US" altLang="en-US" dirty="0"/>
          </a:p>
        </p:txBody>
      </p:sp>
      <p:pic>
        <p:nvPicPr>
          <p:cNvPr id="39940" name="Picture 3">
            <a:extLst>
              <a:ext uri="{FF2B5EF4-FFF2-40B4-BE49-F238E27FC236}">
                <a16:creationId xmlns:a16="http://schemas.microsoft.com/office/drawing/2014/main" id="{DCF11268-EBC3-4175-81DD-8D1F0F9BED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F5E1890-EF9E-4DB3-A154-4824B3744D67}"/>
              </a:ext>
            </a:extLst>
          </p:cNvPr>
          <p:cNvSpPr>
            <a:spLocks noGrp="1"/>
          </p:cNvSpPr>
          <p:nvPr>
            <p:ph type="title"/>
          </p:nvPr>
        </p:nvSpPr>
        <p:spPr/>
        <p:txBody>
          <a:bodyPr/>
          <a:lstStyle/>
          <a:p>
            <a:pPr>
              <a:defRPr/>
            </a:pPr>
            <a:r>
              <a:rPr lang="en-US" altLang="en-US" dirty="0">
                <a:solidFill>
                  <a:schemeClr val="accent4">
                    <a:lumMod val="20000"/>
                    <a:lumOff val="80000"/>
                  </a:schemeClr>
                </a:solidFill>
              </a:rPr>
              <a:t>Overview of the Tax Credit Program</a:t>
            </a:r>
          </a:p>
        </p:txBody>
      </p:sp>
      <p:sp>
        <p:nvSpPr>
          <p:cNvPr id="7171" name="Content Placeholder 2">
            <a:extLst>
              <a:ext uri="{FF2B5EF4-FFF2-40B4-BE49-F238E27FC236}">
                <a16:creationId xmlns:a16="http://schemas.microsoft.com/office/drawing/2014/main" id="{70950BD9-961B-467E-86EF-9A62E86222B7}"/>
              </a:ext>
            </a:extLst>
          </p:cNvPr>
          <p:cNvSpPr>
            <a:spLocks noGrp="1"/>
          </p:cNvSpPr>
          <p:nvPr>
            <p:ph idx="1"/>
          </p:nvPr>
        </p:nvSpPr>
        <p:spPr>
          <a:xfrm>
            <a:off x="677863" y="1355725"/>
            <a:ext cx="7824787" cy="5126038"/>
          </a:xfrm>
        </p:spPr>
        <p:txBody>
          <a:bodyPr/>
          <a:lstStyle/>
          <a:p>
            <a:pPr>
              <a:buClr>
                <a:schemeClr val="accent3">
                  <a:lumMod val="20000"/>
                  <a:lumOff val="80000"/>
                </a:schemeClr>
              </a:buClr>
              <a:buFont typeface="Wingdings" panose="05000000000000000000" pitchFamily="2" charset="2"/>
              <a:buChar char="Ø"/>
              <a:defRPr/>
            </a:pPr>
            <a:r>
              <a:rPr lang="en-US" altLang="en-US" dirty="0"/>
              <a:t>Subsidizes cost of providing housing to people whose income is below 60% of the area median income (“AMI”)</a:t>
            </a:r>
          </a:p>
          <a:p>
            <a:pPr>
              <a:buClr>
                <a:schemeClr val="accent3">
                  <a:lumMod val="20000"/>
                  <a:lumOff val="80000"/>
                </a:schemeClr>
              </a:buClr>
              <a:buFont typeface="Wingdings" panose="05000000000000000000" pitchFamily="2" charset="2"/>
              <a:buChar char="Ø"/>
              <a:defRPr/>
            </a:pPr>
            <a:r>
              <a:rPr lang="en-US" altLang="en-US" dirty="0"/>
              <a:t>Benefits</a:t>
            </a:r>
          </a:p>
          <a:p>
            <a:pPr lvl="1">
              <a:buClr>
                <a:schemeClr val="accent3">
                  <a:lumMod val="20000"/>
                  <a:lumOff val="80000"/>
                </a:schemeClr>
              </a:buClr>
              <a:buFont typeface="Wingdings" panose="05000000000000000000" pitchFamily="2" charset="2"/>
              <a:buChar char="Ø"/>
              <a:defRPr/>
            </a:pPr>
            <a:r>
              <a:rPr lang="en-US" altLang="en-US" dirty="0"/>
              <a:t>Affordable housing for tenants</a:t>
            </a:r>
          </a:p>
          <a:p>
            <a:pPr lvl="1">
              <a:buClr>
                <a:schemeClr val="accent3">
                  <a:lumMod val="20000"/>
                  <a:lumOff val="80000"/>
                </a:schemeClr>
              </a:buClr>
              <a:buFont typeface="Wingdings" panose="05000000000000000000" pitchFamily="2" charset="2"/>
              <a:buChar char="Ø"/>
              <a:defRPr/>
            </a:pPr>
            <a:r>
              <a:rPr lang="en-US" altLang="en-US" dirty="0"/>
              <a:t>Tax credit equity reduces amount of debt needed to finance development</a:t>
            </a:r>
          </a:p>
          <a:p>
            <a:pPr lvl="1">
              <a:buClr>
                <a:schemeClr val="accent3">
                  <a:lumMod val="20000"/>
                  <a:lumOff val="80000"/>
                </a:schemeClr>
              </a:buClr>
              <a:buFont typeface="Wingdings" panose="05000000000000000000" pitchFamily="2" charset="2"/>
              <a:buChar char="Ø"/>
              <a:defRPr/>
            </a:pPr>
            <a:r>
              <a:rPr lang="en-US" altLang="en-US" dirty="0"/>
              <a:t>Reduced debt allows for project to support debt service at restricted rents  </a:t>
            </a:r>
          </a:p>
          <a:p>
            <a:pPr lvl="1">
              <a:buClr>
                <a:schemeClr val="accent3">
                  <a:lumMod val="20000"/>
                  <a:lumOff val="80000"/>
                </a:schemeClr>
              </a:buClr>
              <a:buFont typeface="Wingdings" panose="05000000000000000000" pitchFamily="2" charset="2"/>
              <a:buChar char="Ø"/>
              <a:defRPr/>
            </a:pPr>
            <a:r>
              <a:rPr lang="en-US" altLang="en-US" dirty="0"/>
              <a:t>Investor gets tax benefits and/or CRA benefits</a:t>
            </a:r>
          </a:p>
          <a:p>
            <a:pPr>
              <a:buClr>
                <a:schemeClr val="accent3">
                  <a:lumMod val="20000"/>
                  <a:lumOff val="80000"/>
                </a:schemeClr>
              </a:buClr>
              <a:buFont typeface="Wingdings" panose="05000000000000000000" pitchFamily="2" charset="2"/>
              <a:buChar char="Ø"/>
              <a:defRPr/>
            </a:pPr>
            <a:r>
              <a:rPr lang="en-US" altLang="en-US" dirty="0"/>
              <a:t>Governing Rules</a:t>
            </a:r>
          </a:p>
          <a:p>
            <a:pPr lvl="1">
              <a:buClr>
                <a:schemeClr val="accent3">
                  <a:lumMod val="20000"/>
                  <a:lumOff val="80000"/>
                </a:schemeClr>
              </a:buClr>
              <a:buFont typeface="Wingdings" panose="05000000000000000000" pitchFamily="2" charset="2"/>
              <a:buChar char="Ø"/>
              <a:defRPr/>
            </a:pPr>
            <a:r>
              <a:rPr lang="en-US" altLang="en-US" dirty="0"/>
              <a:t>Code Section 42 and Regulations</a:t>
            </a:r>
          </a:p>
          <a:p>
            <a:pPr lvl="1">
              <a:buClr>
                <a:schemeClr val="accent3">
                  <a:lumMod val="20000"/>
                  <a:lumOff val="80000"/>
                </a:schemeClr>
              </a:buClr>
              <a:buFont typeface="Wingdings" panose="05000000000000000000" pitchFamily="2" charset="2"/>
              <a:buChar char="Ø"/>
              <a:defRPr/>
            </a:pPr>
            <a:r>
              <a:rPr lang="en-US" altLang="en-US" dirty="0"/>
              <a:t>Legislative Modifications</a:t>
            </a:r>
          </a:p>
          <a:p>
            <a:pPr lvl="2">
              <a:buClr>
                <a:schemeClr val="accent3">
                  <a:lumMod val="20000"/>
                  <a:lumOff val="80000"/>
                </a:schemeClr>
              </a:buClr>
              <a:buFont typeface="Wingdings" panose="05000000000000000000" pitchFamily="2" charset="2"/>
              <a:buChar char="Ø"/>
              <a:defRPr/>
            </a:pPr>
            <a:r>
              <a:rPr lang="en-US" altLang="en-US" dirty="0"/>
              <a:t>Housing and Economic Recovery Act of 2008 (HERA)</a:t>
            </a:r>
          </a:p>
          <a:p>
            <a:pPr lvl="2">
              <a:buClr>
                <a:schemeClr val="accent3">
                  <a:lumMod val="20000"/>
                  <a:lumOff val="80000"/>
                </a:schemeClr>
              </a:buClr>
              <a:buFont typeface="Wingdings" panose="05000000000000000000" pitchFamily="2" charset="2"/>
              <a:buChar char="Ø"/>
              <a:defRPr/>
            </a:pPr>
            <a:r>
              <a:rPr lang="en-US" altLang="en-US" dirty="0"/>
              <a:t>Protecting Americans from Tax Hikes Act of 2015 (the PATH Act)</a:t>
            </a:r>
          </a:p>
          <a:p>
            <a:pPr lvl="2">
              <a:buClr>
                <a:schemeClr val="accent3">
                  <a:lumMod val="20000"/>
                  <a:lumOff val="80000"/>
                </a:schemeClr>
              </a:buClr>
              <a:buFont typeface="Wingdings" panose="05000000000000000000" pitchFamily="2" charset="2"/>
              <a:buChar char="Ø"/>
              <a:defRPr/>
            </a:pPr>
            <a:r>
              <a:rPr lang="en-US" dirty="0"/>
              <a:t>H.R. 1625, the Consolidated Appropriations Act, 2018</a:t>
            </a:r>
          </a:p>
          <a:p>
            <a:pPr lvl="1">
              <a:buClr>
                <a:schemeClr val="accent3">
                  <a:lumMod val="20000"/>
                  <a:lumOff val="80000"/>
                </a:schemeClr>
              </a:buClr>
              <a:buFont typeface="Wingdings" panose="05000000000000000000" pitchFamily="2" charset="2"/>
              <a:buChar char="Ø"/>
              <a:defRPr/>
            </a:pPr>
            <a:r>
              <a:rPr lang="en-US" altLang="en-US" dirty="0"/>
              <a:t>Partnership Tax Rules</a:t>
            </a:r>
          </a:p>
          <a:p>
            <a:pPr marL="0" indent="0">
              <a:buFont typeface="Wingdings 3" panose="05040102010807070707" pitchFamily="18" charset="2"/>
              <a:buNone/>
              <a:defRPr/>
            </a:pPr>
            <a:endParaRPr lang="en-US" altLang="en-US" dirty="0"/>
          </a:p>
        </p:txBody>
      </p:sp>
      <p:pic>
        <p:nvPicPr>
          <p:cNvPr id="4" name="Picture 3">
            <a:extLst>
              <a:ext uri="{FF2B5EF4-FFF2-40B4-BE49-F238E27FC236}">
                <a16:creationId xmlns:a16="http://schemas.microsoft.com/office/drawing/2014/main" id="{67DF170B-D7E0-4DF6-93B3-559363A585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A4515588-360A-42AE-A055-7D66A78CA7DA}"/>
              </a:ext>
            </a:extLst>
          </p:cNvPr>
          <p:cNvSpPr>
            <a:spLocks noGrp="1"/>
          </p:cNvSpPr>
          <p:nvPr>
            <p:ph type="title"/>
          </p:nvPr>
        </p:nvSpPr>
        <p:spPr>
          <a:xfrm>
            <a:off x="677863" y="609600"/>
            <a:ext cx="8596312" cy="835025"/>
          </a:xfrm>
        </p:spPr>
        <p:txBody>
          <a:bodyPr/>
          <a:lstStyle/>
          <a:p>
            <a:pPr>
              <a:defRPr/>
            </a:pPr>
            <a:r>
              <a:rPr lang="en-US" altLang="en-US" dirty="0">
                <a:solidFill>
                  <a:schemeClr val="accent4">
                    <a:lumMod val="20000"/>
                    <a:lumOff val="80000"/>
                  </a:schemeClr>
                </a:solidFill>
              </a:rPr>
              <a:t>Eligible Basis – Construction/Rehab</a:t>
            </a:r>
          </a:p>
        </p:txBody>
      </p:sp>
      <p:sp>
        <p:nvSpPr>
          <p:cNvPr id="40963" name="Content Placeholder 2">
            <a:extLst>
              <a:ext uri="{FF2B5EF4-FFF2-40B4-BE49-F238E27FC236}">
                <a16:creationId xmlns:a16="http://schemas.microsoft.com/office/drawing/2014/main" id="{33CD010A-F041-4961-8F3E-CD79C2F871DC}"/>
              </a:ext>
            </a:extLst>
          </p:cNvPr>
          <p:cNvSpPr>
            <a:spLocks noGrp="1"/>
          </p:cNvSpPr>
          <p:nvPr>
            <p:ph idx="1"/>
          </p:nvPr>
        </p:nvSpPr>
        <p:spPr>
          <a:xfrm>
            <a:off x="677863" y="1630363"/>
            <a:ext cx="8042275" cy="4411662"/>
          </a:xfrm>
        </p:spPr>
        <p:txBody>
          <a:bodyPr/>
          <a:lstStyle/>
          <a:p>
            <a:pPr>
              <a:buClr>
                <a:schemeClr val="accent3">
                  <a:lumMod val="20000"/>
                  <a:lumOff val="80000"/>
                </a:schemeClr>
              </a:buClr>
              <a:buFont typeface="Wingdings" panose="05000000000000000000" pitchFamily="2" charset="2"/>
              <a:buChar char="Ø"/>
              <a:defRPr/>
            </a:pPr>
            <a:r>
              <a:rPr lang="en-US" altLang="en-US" sz="2400" dirty="0"/>
              <a:t>New Construction:</a:t>
            </a:r>
          </a:p>
          <a:p>
            <a:pPr lvl="1">
              <a:buClr>
                <a:schemeClr val="accent3">
                  <a:lumMod val="20000"/>
                  <a:lumOff val="80000"/>
                </a:schemeClr>
              </a:buClr>
              <a:buFont typeface="Wingdings" panose="05000000000000000000" pitchFamily="2" charset="2"/>
              <a:buChar char="Ø"/>
              <a:defRPr/>
            </a:pPr>
            <a:r>
              <a:rPr lang="en-US" altLang="en-US" sz="2000" dirty="0"/>
              <a:t>Hard and soft construction costs, including Developer Fee</a:t>
            </a:r>
          </a:p>
          <a:p>
            <a:pPr lvl="1">
              <a:buClr>
                <a:schemeClr val="accent3">
                  <a:lumMod val="20000"/>
                  <a:lumOff val="80000"/>
                </a:schemeClr>
              </a:buClr>
              <a:buFont typeface="Wingdings" panose="05000000000000000000" pitchFamily="2" charset="2"/>
              <a:buChar char="Ø"/>
              <a:defRPr/>
            </a:pPr>
            <a:r>
              <a:rPr lang="en-US" altLang="en-US" sz="2000" dirty="0"/>
              <a:t>Exclusions and Exceptions</a:t>
            </a:r>
          </a:p>
          <a:p>
            <a:pPr>
              <a:buClr>
                <a:schemeClr val="accent3">
                  <a:lumMod val="20000"/>
                  <a:lumOff val="80000"/>
                </a:schemeClr>
              </a:buClr>
              <a:buFont typeface="Wingdings" panose="05000000000000000000" pitchFamily="2" charset="2"/>
              <a:buChar char="Ø"/>
              <a:defRPr/>
            </a:pPr>
            <a:r>
              <a:rPr lang="en-US" altLang="en-US" sz="2400" dirty="0"/>
              <a:t>Rehabilitation:</a:t>
            </a:r>
          </a:p>
          <a:p>
            <a:pPr lvl="1">
              <a:buClr>
                <a:schemeClr val="accent3">
                  <a:lumMod val="20000"/>
                  <a:lumOff val="80000"/>
                </a:schemeClr>
              </a:buClr>
              <a:buFont typeface="Wingdings" panose="05000000000000000000" pitchFamily="2" charset="2"/>
              <a:buChar char="Ø"/>
              <a:defRPr/>
            </a:pPr>
            <a:r>
              <a:rPr lang="en-US" altLang="en-US" sz="2000" dirty="0"/>
              <a:t>Hard and soft construction costs, including Developer Fee</a:t>
            </a:r>
          </a:p>
          <a:p>
            <a:pPr lvl="1">
              <a:buClr>
                <a:schemeClr val="accent3">
                  <a:lumMod val="20000"/>
                  <a:lumOff val="80000"/>
                </a:schemeClr>
              </a:buClr>
              <a:buFont typeface="Wingdings" panose="05000000000000000000" pitchFamily="2" charset="2"/>
              <a:buChar char="Ø"/>
              <a:defRPr/>
            </a:pPr>
            <a:r>
              <a:rPr lang="en-US" altLang="en-US" sz="2000" dirty="0"/>
              <a:t>Minimum rehab costs - $7,000 per unit or 20% of acquisition costs</a:t>
            </a:r>
          </a:p>
          <a:p>
            <a:pPr>
              <a:defRPr/>
            </a:pPr>
            <a:endParaRPr lang="en-US" altLang="en-US" dirty="0"/>
          </a:p>
        </p:txBody>
      </p:sp>
      <p:pic>
        <p:nvPicPr>
          <p:cNvPr id="41988" name="Picture 3">
            <a:extLst>
              <a:ext uri="{FF2B5EF4-FFF2-40B4-BE49-F238E27FC236}">
                <a16:creationId xmlns:a16="http://schemas.microsoft.com/office/drawing/2014/main" id="{BB04AD08-E105-485A-AA15-5A252191CE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ACF237F0-DAE0-435D-A4E7-E0F1E7FBE6A7}"/>
              </a:ext>
            </a:extLst>
          </p:cNvPr>
          <p:cNvSpPr>
            <a:spLocks noGrp="1"/>
          </p:cNvSpPr>
          <p:nvPr>
            <p:ph type="title"/>
          </p:nvPr>
        </p:nvSpPr>
        <p:spPr>
          <a:xfrm>
            <a:off x="677863" y="609600"/>
            <a:ext cx="8596312" cy="925513"/>
          </a:xfrm>
        </p:spPr>
        <p:txBody>
          <a:bodyPr/>
          <a:lstStyle/>
          <a:p>
            <a:pPr>
              <a:defRPr/>
            </a:pPr>
            <a:r>
              <a:rPr lang="en-US" altLang="en-US" dirty="0">
                <a:solidFill>
                  <a:schemeClr val="accent4">
                    <a:lumMod val="20000"/>
                    <a:lumOff val="80000"/>
                  </a:schemeClr>
                </a:solidFill>
              </a:rPr>
              <a:t>Eligible Basis – Acquired Building</a:t>
            </a:r>
          </a:p>
        </p:txBody>
      </p:sp>
      <p:sp>
        <p:nvSpPr>
          <p:cNvPr id="43011" name="Content Placeholder 2">
            <a:extLst>
              <a:ext uri="{FF2B5EF4-FFF2-40B4-BE49-F238E27FC236}">
                <a16:creationId xmlns:a16="http://schemas.microsoft.com/office/drawing/2014/main" id="{7DA14F63-5E48-4435-877C-8A9F3CCF2839}"/>
              </a:ext>
            </a:extLst>
          </p:cNvPr>
          <p:cNvSpPr>
            <a:spLocks noGrp="1"/>
          </p:cNvSpPr>
          <p:nvPr>
            <p:ph idx="1"/>
          </p:nvPr>
        </p:nvSpPr>
        <p:spPr>
          <a:xfrm>
            <a:off x="677863" y="1535113"/>
            <a:ext cx="7735887" cy="4506912"/>
          </a:xfrm>
        </p:spPr>
        <p:txBody>
          <a:bodyPr/>
          <a:lstStyle/>
          <a:p>
            <a:pPr>
              <a:buClr>
                <a:schemeClr val="accent3">
                  <a:lumMod val="20000"/>
                  <a:lumOff val="80000"/>
                </a:schemeClr>
              </a:buClr>
              <a:buFont typeface="Wingdings" panose="05000000000000000000" pitchFamily="2" charset="2"/>
              <a:buChar char="Ø"/>
              <a:defRPr/>
            </a:pPr>
            <a:r>
              <a:rPr lang="en-US" altLang="en-US" sz="2000" dirty="0"/>
              <a:t>Existing Buildings – cost of purchasing the building, excluding land</a:t>
            </a:r>
          </a:p>
          <a:p>
            <a:pPr lvl="1">
              <a:buClr>
                <a:schemeClr val="accent3">
                  <a:lumMod val="20000"/>
                  <a:lumOff val="80000"/>
                </a:schemeClr>
              </a:buClr>
              <a:buFont typeface="Wingdings" panose="05000000000000000000" pitchFamily="2" charset="2"/>
              <a:buChar char="Ø"/>
              <a:defRPr/>
            </a:pPr>
            <a:r>
              <a:rPr lang="en-US" altLang="en-US" sz="1800" dirty="0"/>
              <a:t>4% Credits only – acquisition basis is only eligible for 4% credit, regardless of whether there is tax-exempt bond financing</a:t>
            </a:r>
          </a:p>
          <a:p>
            <a:pPr lvl="1">
              <a:buClr>
                <a:schemeClr val="accent3">
                  <a:lumMod val="20000"/>
                  <a:lumOff val="80000"/>
                </a:schemeClr>
              </a:buClr>
              <a:buFont typeface="Wingdings" panose="05000000000000000000" pitchFamily="2" charset="2"/>
              <a:buChar char="Ø"/>
              <a:defRPr/>
            </a:pPr>
            <a:r>
              <a:rPr lang="en-US" altLang="en-US" sz="1800" dirty="0"/>
              <a:t>Must also have Rehabilitation Credits – LIHTCs are not allowed for acquisition costs unless credits are also allowable with respect to the rehabilitation of the building</a:t>
            </a:r>
          </a:p>
          <a:p>
            <a:pPr lvl="1">
              <a:buClr>
                <a:schemeClr val="accent3">
                  <a:lumMod val="20000"/>
                  <a:lumOff val="80000"/>
                </a:schemeClr>
              </a:buClr>
              <a:buFont typeface="Wingdings" panose="05000000000000000000" pitchFamily="2" charset="2"/>
              <a:buChar char="Ø"/>
              <a:defRPr/>
            </a:pPr>
            <a:r>
              <a:rPr lang="en-US" altLang="en-US" sz="1800" dirty="0"/>
              <a:t>Requirements for Acquisition Credits:</a:t>
            </a:r>
          </a:p>
          <a:p>
            <a:pPr lvl="2">
              <a:buClr>
                <a:schemeClr val="accent3">
                  <a:lumMod val="20000"/>
                  <a:lumOff val="80000"/>
                </a:schemeClr>
              </a:buClr>
              <a:buFont typeface="Wingdings" panose="05000000000000000000" pitchFamily="2" charset="2"/>
              <a:buChar char="Ø"/>
              <a:defRPr/>
            </a:pPr>
            <a:r>
              <a:rPr lang="en-US" altLang="en-US" sz="1600" dirty="0"/>
              <a:t>Purchase</a:t>
            </a:r>
          </a:p>
          <a:p>
            <a:pPr lvl="2">
              <a:buClr>
                <a:schemeClr val="accent3">
                  <a:lumMod val="20000"/>
                  <a:lumOff val="80000"/>
                </a:schemeClr>
              </a:buClr>
              <a:buFont typeface="Wingdings" panose="05000000000000000000" pitchFamily="2" charset="2"/>
              <a:buChar char="Ø"/>
              <a:defRPr/>
            </a:pPr>
            <a:r>
              <a:rPr lang="en-US" altLang="en-US" sz="1600" dirty="0"/>
              <a:t>10-year Rule</a:t>
            </a:r>
          </a:p>
          <a:p>
            <a:pPr lvl="2">
              <a:buClr>
                <a:schemeClr val="accent3">
                  <a:lumMod val="20000"/>
                  <a:lumOff val="80000"/>
                </a:schemeClr>
              </a:buClr>
              <a:buFont typeface="Wingdings" panose="05000000000000000000" pitchFamily="2" charset="2"/>
              <a:buChar char="Ø"/>
              <a:defRPr/>
            </a:pPr>
            <a:r>
              <a:rPr lang="en-US" altLang="en-US" sz="1600" dirty="0"/>
              <a:t>No prior PIS by related party </a:t>
            </a:r>
          </a:p>
          <a:p>
            <a:pPr lvl="2">
              <a:buClr>
                <a:schemeClr val="accent3">
                  <a:lumMod val="20000"/>
                  <a:lumOff val="80000"/>
                </a:schemeClr>
              </a:buClr>
              <a:buFont typeface="Wingdings" panose="05000000000000000000" pitchFamily="2" charset="2"/>
              <a:buChar char="Ø"/>
              <a:defRPr/>
            </a:pPr>
            <a:r>
              <a:rPr lang="en-US" altLang="en-US" sz="1600" dirty="0"/>
              <a:t>Exceptions</a:t>
            </a:r>
          </a:p>
          <a:p>
            <a:pPr lvl="2">
              <a:buClr>
                <a:schemeClr val="accent3">
                  <a:lumMod val="20000"/>
                  <a:lumOff val="80000"/>
                </a:schemeClr>
              </a:buClr>
              <a:buFont typeface="Wingdings" panose="05000000000000000000" pitchFamily="2" charset="2"/>
              <a:buChar char="Ø"/>
              <a:defRPr/>
            </a:pPr>
            <a:r>
              <a:rPr lang="en-US" altLang="en-US" sz="1600" dirty="0"/>
              <a:t>Tax Credit 201 Topic!</a:t>
            </a:r>
          </a:p>
        </p:txBody>
      </p:sp>
      <p:sp>
        <p:nvSpPr>
          <p:cNvPr id="4" name="TextBox 3">
            <a:extLst>
              <a:ext uri="{FF2B5EF4-FFF2-40B4-BE49-F238E27FC236}">
                <a16:creationId xmlns:a16="http://schemas.microsoft.com/office/drawing/2014/main" id="{78DA4579-392E-46E9-AE36-2851ADA4BDD3}"/>
              </a:ext>
            </a:extLst>
          </p:cNvPr>
          <p:cNvSpPr txBox="1">
            <a:spLocks/>
          </p:cNvSpPr>
          <p:nvPr/>
        </p:nvSpPr>
        <p:spPr>
          <a:xfrm>
            <a:off x="8881352" y="0"/>
            <a:ext cx="3310647"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marL="117475">
              <a:defRPr/>
            </a:pPr>
            <a:endParaRPr lang="en-US" sz="1500" b="1" u="sng" dirty="0">
              <a:solidFill>
                <a:schemeClr val="accent1"/>
              </a:solidFill>
            </a:endParaRPr>
          </a:p>
          <a:p>
            <a:pPr marL="117475">
              <a:defRPr/>
            </a:pPr>
            <a:r>
              <a:rPr lang="en-US" sz="1500" b="1" u="sng" dirty="0">
                <a:solidFill>
                  <a:schemeClr val="accent1"/>
                </a:solidFill>
              </a:rPr>
              <a:t>Practice Note: </a:t>
            </a:r>
          </a:p>
          <a:p>
            <a:pPr marL="117475">
              <a:defRPr/>
            </a:pPr>
            <a:endParaRPr lang="en-US" sz="1500" b="1" u="sng" dirty="0">
              <a:solidFill>
                <a:schemeClr val="accent1"/>
              </a:solidFill>
            </a:endParaRPr>
          </a:p>
          <a:p>
            <a:pPr marL="117475">
              <a:defRPr/>
            </a:pPr>
            <a:r>
              <a:rPr lang="en-US" sz="1500" b="1" dirty="0">
                <a:solidFill>
                  <a:schemeClr val="accent1"/>
                </a:solidFill>
              </a:rPr>
              <a:t>Acquired Reserves</a:t>
            </a:r>
          </a:p>
          <a:p>
            <a:pPr marL="117475">
              <a:defRPr/>
            </a:pPr>
            <a:endParaRPr lang="en-US" sz="1500" dirty="0">
              <a:solidFill>
                <a:schemeClr val="accent1"/>
              </a:solidFill>
            </a:endParaRPr>
          </a:p>
          <a:p>
            <a:pPr marL="117475">
              <a:defRPr/>
            </a:pPr>
            <a:r>
              <a:rPr lang="en-US" sz="1500" dirty="0">
                <a:solidFill>
                  <a:schemeClr val="accent1"/>
                </a:solidFill>
              </a:rPr>
              <a:t>If the seller will be transferring project reserve accounts to the new owner as part of the sale, the building’s acquisition basis will be reduced by the amount of those acquired reserves.  This can cause an unexpected reduction in tax credits if the parties are not aware that the reserves will be staying with the project. </a:t>
            </a:r>
          </a:p>
          <a:p>
            <a:pPr marL="117475">
              <a:defRPr/>
            </a:pPr>
            <a:endParaRPr lang="en-US" sz="1500" dirty="0">
              <a:solidFill>
                <a:schemeClr val="accent1"/>
              </a:solidFill>
            </a:endParaRPr>
          </a:p>
          <a:p>
            <a:pPr marL="117475">
              <a:defRPr/>
            </a:pPr>
            <a:r>
              <a:rPr lang="en-US" sz="1500" b="1" dirty="0">
                <a:solidFill>
                  <a:schemeClr val="accent1"/>
                </a:solidFill>
              </a:rPr>
              <a:t>Always check with the seller to confirm whether the reserve accounts will stay with the project as part of the real estate transfer.  </a:t>
            </a:r>
          </a:p>
          <a:p>
            <a:pPr marL="117475">
              <a:defRPr/>
            </a:pPr>
            <a:endParaRPr lang="en-US" sz="1500" dirty="0">
              <a:solidFill>
                <a:schemeClr val="accent1"/>
              </a:solidFill>
            </a:endParaRPr>
          </a:p>
          <a:p>
            <a:pPr marL="117475">
              <a:defRPr/>
            </a:pPr>
            <a:endParaRPr lang="en-US" sz="1500" b="1" dirty="0">
              <a:solidFill>
                <a:schemeClr val="accent1"/>
              </a:solidFill>
            </a:endParaRPr>
          </a:p>
          <a:p>
            <a:pPr marL="117475">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5369318A-4B68-45D9-8EF8-7DC5AACB1495}"/>
              </a:ext>
            </a:extLst>
          </p:cNvPr>
          <p:cNvSpPr txBox="1">
            <a:spLocks noChangeArrowheads="1"/>
          </p:cNvSpPr>
          <p:nvPr/>
        </p:nvSpPr>
        <p:spPr bwMode="auto">
          <a:xfrm>
            <a:off x="677863" y="609600"/>
            <a:ext cx="8596312"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defRPr/>
            </a:pPr>
            <a:r>
              <a:rPr lang="en-US" altLang="en-US" sz="3600" dirty="0">
                <a:solidFill>
                  <a:schemeClr val="accent4">
                    <a:lumMod val="20000"/>
                    <a:lumOff val="80000"/>
                  </a:schemeClr>
                </a:solidFill>
              </a:rPr>
              <a:t>Eligible Basis – Special Issues</a:t>
            </a:r>
          </a:p>
        </p:txBody>
      </p:sp>
      <p:sp>
        <p:nvSpPr>
          <p:cNvPr id="45059" name="Content Placeholder 2">
            <a:extLst>
              <a:ext uri="{FF2B5EF4-FFF2-40B4-BE49-F238E27FC236}">
                <a16:creationId xmlns:a16="http://schemas.microsoft.com/office/drawing/2014/main" id="{D6AD6C72-05AC-44E9-A6D7-97A78F1691D9}"/>
              </a:ext>
            </a:extLst>
          </p:cNvPr>
          <p:cNvSpPr txBox="1">
            <a:spLocks noChangeArrowheads="1"/>
          </p:cNvSpPr>
          <p:nvPr/>
        </p:nvSpPr>
        <p:spPr bwMode="auto">
          <a:xfrm>
            <a:off x="677863" y="1433513"/>
            <a:ext cx="8596312"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buClr>
                <a:schemeClr val="accent3">
                  <a:lumMod val="20000"/>
                  <a:lumOff val="80000"/>
                </a:schemeClr>
              </a:buClr>
              <a:buFont typeface="Wingdings" panose="05000000000000000000" pitchFamily="2" charset="2"/>
              <a:buChar char="Ø"/>
              <a:defRPr/>
            </a:pPr>
            <a:r>
              <a:rPr lang="en-US" altLang="en-US" dirty="0">
                <a:solidFill>
                  <a:schemeClr val="bg2"/>
                </a:solidFill>
              </a:rPr>
              <a:t>Some costs are easy to characterize as building costs</a:t>
            </a:r>
          </a:p>
          <a:p>
            <a:pPr>
              <a:buClr>
                <a:schemeClr val="accent3">
                  <a:lumMod val="20000"/>
                  <a:lumOff val="80000"/>
                </a:schemeClr>
              </a:buClr>
              <a:buFont typeface="Wingdings" panose="05000000000000000000" pitchFamily="2" charset="2"/>
              <a:buChar char="Ø"/>
              <a:defRPr/>
            </a:pPr>
            <a:r>
              <a:rPr lang="en-US" altLang="en-US" dirty="0">
                <a:solidFill>
                  <a:schemeClr val="bg2"/>
                </a:solidFill>
              </a:rPr>
              <a:t>Gray areas </a:t>
            </a:r>
          </a:p>
          <a:p>
            <a:pPr lvl="1">
              <a:buClr>
                <a:schemeClr val="accent3">
                  <a:lumMod val="20000"/>
                  <a:lumOff val="80000"/>
                </a:schemeClr>
              </a:buClr>
              <a:buFont typeface="Wingdings" panose="05000000000000000000" pitchFamily="2" charset="2"/>
              <a:buChar char="Ø"/>
              <a:defRPr/>
            </a:pPr>
            <a:r>
              <a:rPr lang="en-US" altLang="en-US" dirty="0">
                <a:solidFill>
                  <a:schemeClr val="bg2"/>
                </a:solidFill>
              </a:rPr>
              <a:t>Pre – vs. post- construction costs</a:t>
            </a:r>
          </a:p>
          <a:p>
            <a:pPr lvl="1">
              <a:buClr>
                <a:schemeClr val="accent3">
                  <a:lumMod val="20000"/>
                  <a:lumOff val="80000"/>
                </a:schemeClr>
              </a:buClr>
              <a:buFont typeface="Wingdings" panose="05000000000000000000" pitchFamily="2" charset="2"/>
              <a:buChar char="Ø"/>
              <a:defRPr/>
            </a:pPr>
            <a:r>
              <a:rPr lang="en-US" altLang="en-US" dirty="0">
                <a:solidFill>
                  <a:schemeClr val="bg2"/>
                </a:solidFill>
              </a:rPr>
              <a:t>Determining which asset a cost relates to</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Allocation between Land and Building</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Construction Loan Fees and Interest in Occupied Rehab</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Relocation Costs</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Bond Issuance Fees</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Commercial Space Costs</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Amenities (parking, laundry)</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Reductions for Historic and Energy Credits</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Deduct tax-exempt bond proceeds in 9% deal</a:t>
            </a:r>
          </a:p>
          <a:p>
            <a:pPr lvl="1">
              <a:buClr>
                <a:schemeClr val="accent3">
                  <a:lumMod val="20000"/>
                  <a:lumOff val="80000"/>
                </a:schemeClr>
              </a:buClr>
              <a:buFont typeface="Wingdings" panose="05000000000000000000" pitchFamily="2" charset="2"/>
              <a:buChar char="Ø"/>
              <a:defRPr/>
            </a:pPr>
            <a:r>
              <a:rPr lang="en-US" altLang="en-US" dirty="0">
                <a:solidFill>
                  <a:schemeClr val="tx1"/>
                </a:solidFill>
              </a:rPr>
              <a:t>Reduction of Federal Grants that finance construction</a:t>
            </a:r>
          </a:p>
          <a:p>
            <a:pPr lvl="1">
              <a:defRPr/>
            </a:pPr>
            <a:endParaRPr lang="en-US" altLang="en-US" dirty="0">
              <a:solidFill>
                <a:schemeClr val="bg2"/>
              </a:solidFill>
            </a:endParaRPr>
          </a:p>
          <a:p>
            <a:pPr>
              <a:defRPr/>
            </a:pPr>
            <a:endParaRPr lang="en-US" altLang="en-US" dirty="0">
              <a:solidFill>
                <a:schemeClr val="bg2"/>
              </a:solidFill>
            </a:endParaRPr>
          </a:p>
        </p:txBody>
      </p:sp>
      <p:pic>
        <p:nvPicPr>
          <p:cNvPr id="46084" name="Picture 3">
            <a:extLst>
              <a:ext uri="{FF2B5EF4-FFF2-40B4-BE49-F238E27FC236}">
                <a16:creationId xmlns:a16="http://schemas.microsoft.com/office/drawing/2014/main" id="{23CCCE7E-0A9A-44EA-8380-6E8E73F38C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14AB5125-30D8-4EB3-A99F-9F8AAE8D29DC}"/>
              </a:ext>
            </a:extLst>
          </p:cNvPr>
          <p:cNvSpPr>
            <a:spLocks noGrp="1"/>
          </p:cNvSpPr>
          <p:nvPr>
            <p:ph type="title"/>
          </p:nvPr>
        </p:nvSpPr>
        <p:spPr/>
        <p:txBody>
          <a:bodyPr/>
          <a:lstStyle/>
          <a:p>
            <a:pPr>
              <a:defRPr/>
            </a:pPr>
            <a:r>
              <a:rPr lang="en-US" altLang="en-US" dirty="0">
                <a:solidFill>
                  <a:schemeClr val="accent4">
                    <a:lumMod val="20000"/>
                    <a:lumOff val="80000"/>
                  </a:schemeClr>
                </a:solidFill>
              </a:rPr>
              <a:t>Qualified Basis Computation – Applicable Fraction</a:t>
            </a:r>
          </a:p>
        </p:txBody>
      </p:sp>
      <p:graphicFrame>
        <p:nvGraphicFramePr>
          <p:cNvPr id="4" name="Content Placeholder 3">
            <a:extLst>
              <a:ext uri="{FF2B5EF4-FFF2-40B4-BE49-F238E27FC236}">
                <a16:creationId xmlns:a16="http://schemas.microsoft.com/office/drawing/2014/main" id="{7A601FFC-2B29-48DE-A856-304DF5B7D01E}"/>
              </a:ext>
            </a:extLst>
          </p:cNvPr>
          <p:cNvGraphicFramePr>
            <a:graphicFrameLocks noGrp="1"/>
          </p:cNvGraphicFramePr>
          <p:nvPr>
            <p:ph idx="1"/>
          </p:nvPr>
        </p:nvGraphicFramePr>
        <p:xfrm>
          <a:off x="677863" y="2160588"/>
          <a:ext cx="8596312" cy="1320800"/>
        </p:xfrm>
        <a:graphic>
          <a:graphicData uri="http://schemas.openxmlformats.org/drawingml/2006/table">
            <a:tbl>
              <a:tblPr firstRow="1" bandRow="1">
                <a:tableStyleId>{5C22544A-7EE6-4342-B048-85BDC9FD1C3A}</a:tableStyleId>
              </a:tblPr>
              <a:tblGrid>
                <a:gridCol w="1923294">
                  <a:extLst>
                    <a:ext uri="{9D8B030D-6E8A-4147-A177-3AD203B41FA5}">
                      <a16:colId xmlns:a16="http://schemas.microsoft.com/office/drawing/2014/main" val="1544203092"/>
                    </a:ext>
                  </a:extLst>
                </a:gridCol>
                <a:gridCol w="506027">
                  <a:extLst>
                    <a:ext uri="{9D8B030D-6E8A-4147-A177-3AD203B41FA5}">
                      <a16:colId xmlns:a16="http://schemas.microsoft.com/office/drawing/2014/main" val="1191355425"/>
                    </a:ext>
                  </a:extLst>
                </a:gridCol>
                <a:gridCol w="2728466">
                  <a:extLst>
                    <a:ext uri="{9D8B030D-6E8A-4147-A177-3AD203B41FA5}">
                      <a16:colId xmlns:a16="http://schemas.microsoft.com/office/drawing/2014/main" val="3070921336"/>
                    </a:ext>
                  </a:extLst>
                </a:gridCol>
                <a:gridCol w="1026790">
                  <a:extLst>
                    <a:ext uri="{9D8B030D-6E8A-4147-A177-3AD203B41FA5}">
                      <a16:colId xmlns:a16="http://schemas.microsoft.com/office/drawing/2014/main" val="382161390"/>
                    </a:ext>
                  </a:extLst>
                </a:gridCol>
                <a:gridCol w="2411735">
                  <a:extLst>
                    <a:ext uri="{9D8B030D-6E8A-4147-A177-3AD203B41FA5}">
                      <a16:colId xmlns:a16="http://schemas.microsoft.com/office/drawing/2014/main" val="2633045446"/>
                    </a:ext>
                  </a:extLst>
                </a:gridCol>
              </a:tblGrid>
              <a:tr h="1320800">
                <a:tc>
                  <a:txBody>
                    <a:bodyPr/>
                    <a:lstStyle/>
                    <a:p>
                      <a:pPr algn="ctr"/>
                      <a:endParaRPr lang="en-US" dirty="0"/>
                    </a:p>
                    <a:p>
                      <a:pPr algn="ctr"/>
                      <a:r>
                        <a:rPr lang="en-US" dirty="0"/>
                        <a:t>Qualified Basis</a:t>
                      </a:r>
                    </a:p>
                  </a:txBody>
                  <a:tcPr/>
                </a:tc>
                <a:tc>
                  <a:txBody>
                    <a:bodyPr/>
                    <a:lstStyle/>
                    <a:p>
                      <a:pPr algn="ctr"/>
                      <a:endParaRPr lang="en-US" dirty="0"/>
                    </a:p>
                    <a:p>
                      <a:pPr algn="ctr"/>
                      <a:r>
                        <a:rPr lang="en-US" dirty="0"/>
                        <a:t>=</a:t>
                      </a:r>
                    </a:p>
                  </a:txBody>
                  <a:tcPr/>
                </a:tc>
                <a:tc>
                  <a:txBody>
                    <a:bodyPr/>
                    <a:lstStyle/>
                    <a:p>
                      <a:pPr algn="ctr"/>
                      <a:endParaRPr lang="en-US" dirty="0"/>
                    </a:p>
                    <a:p>
                      <a:pPr algn="ctr"/>
                      <a:r>
                        <a:rPr lang="en-US" dirty="0"/>
                        <a:t>Eligible Basis</a:t>
                      </a:r>
                    </a:p>
                  </a:txBody>
                  <a:tcPr/>
                </a:tc>
                <a:tc>
                  <a:txBody>
                    <a:bodyPr/>
                    <a:lstStyle/>
                    <a:p>
                      <a:pPr algn="ctr"/>
                      <a:endParaRPr lang="en-US" dirty="0"/>
                    </a:p>
                    <a:p>
                      <a:pPr algn="ctr"/>
                      <a:r>
                        <a:rPr lang="en-US" dirty="0"/>
                        <a:t>X</a:t>
                      </a:r>
                    </a:p>
                  </a:txBody>
                  <a:tcPr/>
                </a:tc>
                <a:tc>
                  <a:txBody>
                    <a:bodyPr/>
                    <a:lstStyle/>
                    <a:p>
                      <a:pPr algn="ctr"/>
                      <a:endParaRPr lang="en-US" dirty="0"/>
                    </a:p>
                    <a:p>
                      <a:pPr algn="ctr"/>
                      <a:r>
                        <a:rPr lang="en-US" u="sng" dirty="0"/>
                        <a:t>Applicable Fraction</a:t>
                      </a:r>
                    </a:p>
                  </a:txBody>
                  <a:tcPr/>
                </a:tc>
                <a:extLst>
                  <a:ext uri="{0D108BD9-81ED-4DB2-BD59-A6C34878D82A}">
                    <a16:rowId xmlns:a16="http://schemas.microsoft.com/office/drawing/2014/main" val="3048058008"/>
                  </a:ext>
                </a:extLst>
              </a:tr>
            </a:tbl>
          </a:graphicData>
        </a:graphic>
      </p:graphicFrame>
      <p:pic>
        <p:nvPicPr>
          <p:cNvPr id="48145" name="Picture 3">
            <a:extLst>
              <a:ext uri="{FF2B5EF4-FFF2-40B4-BE49-F238E27FC236}">
                <a16:creationId xmlns:a16="http://schemas.microsoft.com/office/drawing/2014/main" id="{A8CB26BF-81B2-4C79-9FAC-EC351FDBB9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801B9CCC-832F-42C9-931F-FE6E9199A827}"/>
              </a:ext>
            </a:extLst>
          </p:cNvPr>
          <p:cNvSpPr>
            <a:spLocks noGrp="1"/>
          </p:cNvSpPr>
          <p:nvPr>
            <p:ph type="title"/>
          </p:nvPr>
        </p:nvSpPr>
        <p:spPr>
          <a:xfrm>
            <a:off x="677863" y="609600"/>
            <a:ext cx="8596312" cy="890588"/>
          </a:xfrm>
        </p:spPr>
        <p:txBody>
          <a:bodyPr/>
          <a:lstStyle/>
          <a:p>
            <a:pPr>
              <a:defRPr/>
            </a:pPr>
            <a:r>
              <a:rPr lang="en-US" altLang="en-US" dirty="0">
                <a:solidFill>
                  <a:schemeClr val="accent4">
                    <a:lumMod val="20000"/>
                    <a:lumOff val="80000"/>
                  </a:schemeClr>
                </a:solidFill>
              </a:rPr>
              <a:t>Applicable Fraction</a:t>
            </a:r>
          </a:p>
        </p:txBody>
      </p:sp>
      <p:sp>
        <p:nvSpPr>
          <p:cNvPr id="49155" name="Content Placeholder 2">
            <a:extLst>
              <a:ext uri="{FF2B5EF4-FFF2-40B4-BE49-F238E27FC236}">
                <a16:creationId xmlns:a16="http://schemas.microsoft.com/office/drawing/2014/main" id="{06ADE84A-B254-4362-8A25-3D8FF538D8D7}"/>
              </a:ext>
            </a:extLst>
          </p:cNvPr>
          <p:cNvSpPr>
            <a:spLocks noGrp="1"/>
          </p:cNvSpPr>
          <p:nvPr>
            <p:ph idx="1"/>
          </p:nvPr>
        </p:nvSpPr>
        <p:spPr>
          <a:xfrm>
            <a:off x="677863" y="1500188"/>
            <a:ext cx="7483475" cy="4541837"/>
          </a:xfrm>
        </p:spPr>
        <p:txBody>
          <a:bodyPr/>
          <a:lstStyle/>
          <a:p>
            <a:pPr>
              <a:buClr>
                <a:schemeClr val="accent3">
                  <a:lumMod val="20000"/>
                  <a:lumOff val="80000"/>
                </a:schemeClr>
              </a:buClr>
              <a:buFont typeface="Wingdings" panose="05000000000000000000" pitchFamily="2" charset="2"/>
              <a:buChar char="Ø"/>
              <a:defRPr/>
            </a:pPr>
            <a:r>
              <a:rPr lang="en-US" altLang="en-US" sz="2000" dirty="0"/>
              <a:t>The Lesser of:</a:t>
            </a:r>
          </a:p>
          <a:p>
            <a:pPr lvl="1">
              <a:buClr>
                <a:schemeClr val="accent3">
                  <a:lumMod val="20000"/>
                  <a:lumOff val="80000"/>
                </a:schemeClr>
              </a:buClr>
              <a:buFont typeface="Wingdings" panose="05000000000000000000" pitchFamily="2" charset="2"/>
              <a:buChar char="Ø"/>
              <a:defRPr/>
            </a:pPr>
            <a:r>
              <a:rPr lang="en-US" altLang="en-US" sz="1800" dirty="0"/>
              <a:t>The Unit Fraction (low-income units/total residential units); or</a:t>
            </a:r>
          </a:p>
          <a:p>
            <a:pPr lvl="1">
              <a:buClr>
                <a:schemeClr val="accent3">
                  <a:lumMod val="20000"/>
                  <a:lumOff val="80000"/>
                </a:schemeClr>
              </a:buClr>
              <a:buFont typeface="Wingdings" panose="05000000000000000000" pitchFamily="2" charset="2"/>
              <a:buChar char="Ø"/>
              <a:defRPr/>
            </a:pPr>
            <a:r>
              <a:rPr lang="en-US" altLang="en-US" sz="1800" dirty="0"/>
              <a:t>Floor Space Fraction (low-income unit floor space/total residential rental unit floor space)</a:t>
            </a:r>
          </a:p>
        </p:txBody>
      </p:sp>
      <p:sp>
        <p:nvSpPr>
          <p:cNvPr id="9" name="TextBox 8">
            <a:extLst>
              <a:ext uri="{FF2B5EF4-FFF2-40B4-BE49-F238E27FC236}">
                <a16:creationId xmlns:a16="http://schemas.microsoft.com/office/drawing/2014/main" id="{FB94BC78-A0F7-4D00-8DC0-7B95261B48AE}"/>
              </a:ext>
            </a:extLst>
          </p:cNvPr>
          <p:cNvSpPr txBox="1">
            <a:spLocks/>
          </p:cNvSpPr>
          <p:nvPr/>
        </p:nvSpPr>
        <p:spPr>
          <a:xfrm>
            <a:off x="8881352" y="0"/>
            <a:ext cx="3310647"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marL="117475">
              <a:defRPr/>
            </a:pPr>
            <a:r>
              <a:rPr lang="en-US" sz="1500" b="1" u="sng" dirty="0">
                <a:solidFill>
                  <a:schemeClr val="accent1"/>
                </a:solidFill>
              </a:rPr>
              <a:t>Practice Note: </a:t>
            </a:r>
          </a:p>
          <a:p>
            <a:pPr marL="117475">
              <a:defRPr/>
            </a:pPr>
            <a:endParaRPr lang="en-US" sz="1500" b="1" u="sng" dirty="0">
              <a:solidFill>
                <a:schemeClr val="accent1"/>
              </a:solidFill>
            </a:endParaRPr>
          </a:p>
          <a:p>
            <a:pPr marL="117475">
              <a:defRPr/>
            </a:pPr>
            <a:r>
              <a:rPr lang="en-US" sz="1500" b="1" dirty="0">
                <a:solidFill>
                  <a:schemeClr val="accent1"/>
                </a:solidFill>
              </a:rPr>
              <a:t>Scattered Site Projects</a:t>
            </a:r>
          </a:p>
          <a:p>
            <a:pPr marL="117475">
              <a:defRPr/>
            </a:pPr>
            <a:endParaRPr lang="en-US" sz="1500" dirty="0">
              <a:solidFill>
                <a:schemeClr val="accent1"/>
              </a:solidFill>
            </a:endParaRPr>
          </a:p>
          <a:p>
            <a:pPr marL="117475">
              <a:defRPr/>
            </a:pPr>
            <a:r>
              <a:rPr lang="en-US" sz="1500" dirty="0">
                <a:solidFill>
                  <a:schemeClr val="accent1"/>
                </a:solidFill>
              </a:rPr>
              <a:t>Special rules apply to scattered site projects (projects containing multiple buildings that are not located on contiguous parcels of land). Typically scattered site projects must be 100% rent (and income?) restricted in order to qualify as a single project. </a:t>
            </a:r>
          </a:p>
          <a:p>
            <a:pPr marL="117475">
              <a:defRPr/>
            </a:pPr>
            <a:endParaRPr lang="en-US" sz="1500" dirty="0">
              <a:solidFill>
                <a:schemeClr val="accent1"/>
              </a:solidFill>
            </a:endParaRPr>
          </a:p>
          <a:p>
            <a:pPr marL="117475">
              <a:defRPr/>
            </a:pPr>
            <a:endParaRPr lang="en-US" sz="1500" b="1" dirty="0">
              <a:solidFill>
                <a:schemeClr val="accent1"/>
              </a:solidFill>
            </a:endParaRPr>
          </a:p>
          <a:p>
            <a:pPr marL="117475">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AD1F9B2A-2A85-439B-83B5-45AA0B5EB5B2}"/>
              </a:ext>
            </a:extLst>
          </p:cNvPr>
          <p:cNvSpPr>
            <a:spLocks noGrp="1"/>
          </p:cNvSpPr>
          <p:nvPr>
            <p:ph type="title"/>
          </p:nvPr>
        </p:nvSpPr>
        <p:spPr/>
        <p:txBody>
          <a:bodyPr/>
          <a:lstStyle/>
          <a:p>
            <a:pPr>
              <a:defRPr/>
            </a:pPr>
            <a:r>
              <a:rPr lang="en-US" altLang="en-US" dirty="0">
                <a:solidFill>
                  <a:schemeClr val="accent4">
                    <a:lumMod val="20000"/>
                    <a:lumOff val="80000"/>
                  </a:schemeClr>
                </a:solidFill>
              </a:rPr>
              <a:t>Qualified Basis - Example</a:t>
            </a:r>
          </a:p>
        </p:txBody>
      </p:sp>
      <p:graphicFrame>
        <p:nvGraphicFramePr>
          <p:cNvPr id="4" name="Content Placeholder 3">
            <a:extLst>
              <a:ext uri="{FF2B5EF4-FFF2-40B4-BE49-F238E27FC236}">
                <a16:creationId xmlns:a16="http://schemas.microsoft.com/office/drawing/2014/main" id="{7A601FFC-2B29-48DE-A856-304DF5B7D01E}"/>
              </a:ext>
            </a:extLst>
          </p:cNvPr>
          <p:cNvGraphicFramePr>
            <a:graphicFrameLocks noGrp="1"/>
          </p:cNvGraphicFramePr>
          <p:nvPr>
            <p:ph idx="1"/>
          </p:nvPr>
        </p:nvGraphicFramePr>
        <p:xfrm>
          <a:off x="677863" y="2160588"/>
          <a:ext cx="8596312" cy="1320800"/>
        </p:xfrm>
        <a:graphic>
          <a:graphicData uri="http://schemas.openxmlformats.org/drawingml/2006/table">
            <a:tbl>
              <a:tblPr firstRow="1" bandRow="1">
                <a:tableStyleId>{5C22544A-7EE6-4342-B048-85BDC9FD1C3A}</a:tableStyleId>
              </a:tblPr>
              <a:tblGrid>
                <a:gridCol w="1923294">
                  <a:extLst>
                    <a:ext uri="{9D8B030D-6E8A-4147-A177-3AD203B41FA5}">
                      <a16:colId xmlns:a16="http://schemas.microsoft.com/office/drawing/2014/main" val="1544203092"/>
                    </a:ext>
                  </a:extLst>
                </a:gridCol>
                <a:gridCol w="506027">
                  <a:extLst>
                    <a:ext uri="{9D8B030D-6E8A-4147-A177-3AD203B41FA5}">
                      <a16:colId xmlns:a16="http://schemas.microsoft.com/office/drawing/2014/main" val="1191355425"/>
                    </a:ext>
                  </a:extLst>
                </a:gridCol>
                <a:gridCol w="2728466">
                  <a:extLst>
                    <a:ext uri="{9D8B030D-6E8A-4147-A177-3AD203B41FA5}">
                      <a16:colId xmlns:a16="http://schemas.microsoft.com/office/drawing/2014/main" val="3070921336"/>
                    </a:ext>
                  </a:extLst>
                </a:gridCol>
                <a:gridCol w="1026790">
                  <a:extLst>
                    <a:ext uri="{9D8B030D-6E8A-4147-A177-3AD203B41FA5}">
                      <a16:colId xmlns:a16="http://schemas.microsoft.com/office/drawing/2014/main" val="382161390"/>
                    </a:ext>
                  </a:extLst>
                </a:gridCol>
                <a:gridCol w="2411735">
                  <a:extLst>
                    <a:ext uri="{9D8B030D-6E8A-4147-A177-3AD203B41FA5}">
                      <a16:colId xmlns:a16="http://schemas.microsoft.com/office/drawing/2014/main" val="2633045446"/>
                    </a:ext>
                  </a:extLst>
                </a:gridCol>
              </a:tblGrid>
              <a:tr h="1320800">
                <a:tc>
                  <a:txBody>
                    <a:bodyPr/>
                    <a:lstStyle/>
                    <a:p>
                      <a:pPr algn="ctr"/>
                      <a:endParaRPr lang="en-US" dirty="0"/>
                    </a:p>
                    <a:p>
                      <a:pPr algn="l"/>
                      <a:r>
                        <a:rPr lang="en-US" dirty="0"/>
                        <a:t>$5,000,000</a:t>
                      </a:r>
                    </a:p>
                    <a:p>
                      <a:pPr algn="l"/>
                      <a:r>
                        <a:rPr lang="en-US" dirty="0"/>
                        <a:t>Qualified Basis</a:t>
                      </a:r>
                    </a:p>
                  </a:txBody>
                  <a:tcPr/>
                </a:tc>
                <a:tc>
                  <a:txBody>
                    <a:bodyPr/>
                    <a:lstStyle/>
                    <a:p>
                      <a:pPr algn="ctr"/>
                      <a:endParaRPr lang="en-US" dirty="0"/>
                    </a:p>
                    <a:p>
                      <a:pPr algn="ctr"/>
                      <a:r>
                        <a:rPr lang="en-US" dirty="0"/>
                        <a:t>=</a:t>
                      </a:r>
                    </a:p>
                  </a:txBody>
                  <a:tcPr/>
                </a:tc>
                <a:tc>
                  <a:txBody>
                    <a:bodyPr/>
                    <a:lstStyle/>
                    <a:p>
                      <a:pPr algn="ctr"/>
                      <a:endParaRPr lang="en-US" dirty="0"/>
                    </a:p>
                    <a:p>
                      <a:pPr algn="ctr"/>
                      <a:r>
                        <a:rPr lang="en-US" dirty="0"/>
                        <a:t>$10,000,000</a:t>
                      </a:r>
                    </a:p>
                    <a:p>
                      <a:pPr algn="ctr"/>
                      <a:r>
                        <a:rPr lang="en-US" dirty="0"/>
                        <a:t>Eligible Basis</a:t>
                      </a:r>
                    </a:p>
                  </a:txBody>
                  <a:tcPr/>
                </a:tc>
                <a:tc>
                  <a:txBody>
                    <a:bodyPr/>
                    <a:lstStyle/>
                    <a:p>
                      <a:pPr algn="ctr"/>
                      <a:endParaRPr lang="en-US" dirty="0"/>
                    </a:p>
                    <a:p>
                      <a:pPr algn="ctr"/>
                      <a:r>
                        <a:rPr lang="en-US" dirty="0"/>
                        <a:t>X</a:t>
                      </a:r>
                    </a:p>
                  </a:txBody>
                  <a:tcPr/>
                </a:tc>
                <a:tc>
                  <a:txBody>
                    <a:bodyPr/>
                    <a:lstStyle/>
                    <a:p>
                      <a:pPr algn="ctr"/>
                      <a:endParaRPr lang="en-US" dirty="0"/>
                    </a:p>
                    <a:p>
                      <a:pPr algn="l"/>
                      <a:r>
                        <a:rPr lang="en-US" dirty="0"/>
                        <a:t>50%</a:t>
                      </a:r>
                    </a:p>
                    <a:p>
                      <a:pPr algn="l"/>
                      <a:r>
                        <a:rPr lang="en-US" dirty="0"/>
                        <a:t>Applicable Fraction</a:t>
                      </a:r>
                    </a:p>
                  </a:txBody>
                  <a:tcPr/>
                </a:tc>
                <a:extLst>
                  <a:ext uri="{0D108BD9-81ED-4DB2-BD59-A6C34878D82A}">
                    <a16:rowId xmlns:a16="http://schemas.microsoft.com/office/drawing/2014/main" val="3048058008"/>
                  </a:ext>
                </a:extLst>
              </a:tr>
            </a:tbl>
          </a:graphicData>
        </a:graphic>
      </p:graphicFrame>
      <p:pic>
        <p:nvPicPr>
          <p:cNvPr id="52241" name="Picture 3">
            <a:extLst>
              <a:ext uri="{FF2B5EF4-FFF2-40B4-BE49-F238E27FC236}">
                <a16:creationId xmlns:a16="http://schemas.microsoft.com/office/drawing/2014/main" id="{6D084553-BE80-4C54-9C22-47CBB2BDB5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4EBD0B62-41EA-4307-961A-19C63612738D}"/>
              </a:ext>
            </a:extLst>
          </p:cNvPr>
          <p:cNvSpPr>
            <a:spLocks noGrp="1"/>
          </p:cNvSpPr>
          <p:nvPr>
            <p:ph type="title"/>
          </p:nvPr>
        </p:nvSpPr>
        <p:spPr/>
        <p:txBody>
          <a:bodyPr/>
          <a:lstStyle/>
          <a:p>
            <a:pPr>
              <a:defRPr/>
            </a:pPr>
            <a:r>
              <a:rPr lang="en-US" altLang="en-US" dirty="0">
                <a:solidFill>
                  <a:schemeClr val="accent4">
                    <a:lumMod val="20000"/>
                    <a:lumOff val="80000"/>
                  </a:schemeClr>
                </a:solidFill>
              </a:rPr>
              <a:t>Eligible Basis – Basis Boost</a:t>
            </a:r>
          </a:p>
        </p:txBody>
      </p:sp>
      <p:sp>
        <p:nvSpPr>
          <p:cNvPr id="3" name="Content Placeholder 2">
            <a:extLst>
              <a:ext uri="{FF2B5EF4-FFF2-40B4-BE49-F238E27FC236}">
                <a16:creationId xmlns:a16="http://schemas.microsoft.com/office/drawing/2014/main" id="{4FD05DC6-E714-49A9-A581-F109348761D1}"/>
              </a:ext>
            </a:extLst>
          </p:cNvPr>
          <p:cNvSpPr>
            <a:spLocks noGrp="1"/>
          </p:cNvSpPr>
          <p:nvPr>
            <p:ph idx="1"/>
          </p:nvPr>
        </p:nvSpPr>
        <p:spPr>
          <a:xfrm>
            <a:off x="677863" y="1535113"/>
            <a:ext cx="7932737" cy="4506912"/>
          </a:xfrm>
        </p:spPr>
        <p:txBody>
          <a:bodyPr/>
          <a:lstStyle/>
          <a:p>
            <a:pPr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2000" dirty="0">
                <a:solidFill>
                  <a:schemeClr val="tx1">
                    <a:lumMod val="75000"/>
                    <a:lumOff val="25000"/>
                  </a:schemeClr>
                </a:solidFill>
                <a:latin typeface="Arial" panose="020B0604020202020204" pitchFamily="34" charset="0"/>
              </a:rPr>
              <a:t>130% Basis Boost - Eligible Basis for new construction or rehabilitation costs is increased by 30% if the building is located in a “qualified census tract” (“QCT”) or “difficult development area” (“DDA”) (as determined by HUD), or if the project is designated as needing a boost by the Credit Agency (9% deals only)</a:t>
            </a:r>
          </a:p>
          <a:p>
            <a:pPr lvl="1"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latin typeface="Arial" panose="020B0604020202020204" pitchFamily="34" charset="0"/>
              </a:rPr>
              <a:t>QCT – high poverty area</a:t>
            </a:r>
          </a:p>
          <a:p>
            <a:pPr lvl="1"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latin typeface="Arial" panose="020B0604020202020204" pitchFamily="34" charset="0"/>
              </a:rPr>
              <a:t>DDA – high cost area</a:t>
            </a:r>
          </a:p>
          <a:p>
            <a:pPr lvl="1"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latin typeface="Arial" panose="020B0604020202020204" pitchFamily="34" charset="0"/>
              </a:rPr>
              <a:t>Discretionary – other, as determined by credit agency</a:t>
            </a:r>
          </a:p>
          <a:p>
            <a:pPr eaLnBrk="1" fontAlgn="auto" hangingPunct="1">
              <a:spcAft>
                <a:spcPts val="1000"/>
              </a:spcAft>
              <a:buFont typeface="Wingdings 3" charset="2"/>
              <a:buChar char=""/>
              <a:defRPr/>
            </a:pPr>
            <a:endParaRPr lang="en-US" altLang="en-US" dirty="0">
              <a:solidFill>
                <a:schemeClr val="tx1">
                  <a:lumMod val="75000"/>
                  <a:lumOff val="25000"/>
                </a:schemeClr>
              </a:solidFill>
              <a:latin typeface="Arial" panose="020B0604020202020204" pitchFamily="34" charset="0"/>
            </a:endParaRPr>
          </a:p>
          <a:p>
            <a:pPr marL="0" indent="0" eaLnBrk="1" fontAlgn="auto" hangingPunct="1">
              <a:spcAft>
                <a:spcPts val="1000"/>
              </a:spcAft>
              <a:buFont typeface="Wingdings 3" panose="05040102010807070707" pitchFamily="18" charset="2"/>
              <a:buNone/>
              <a:defRPr/>
            </a:pPr>
            <a:endParaRPr lang="en-US" altLang="en-US" dirty="0">
              <a:solidFill>
                <a:schemeClr val="tx1">
                  <a:lumMod val="75000"/>
                  <a:lumOff val="25000"/>
                </a:schemeClr>
              </a:solidFill>
              <a:latin typeface="Arial" panose="020B0604020202020204" pitchFamily="34" charset="0"/>
            </a:endParaRPr>
          </a:p>
          <a:p>
            <a:pPr>
              <a:defRPr/>
            </a:pPr>
            <a:endParaRPr lang="en-US" dirty="0"/>
          </a:p>
        </p:txBody>
      </p:sp>
      <p:sp>
        <p:nvSpPr>
          <p:cNvPr id="4" name="TextBox 3">
            <a:extLst>
              <a:ext uri="{FF2B5EF4-FFF2-40B4-BE49-F238E27FC236}">
                <a16:creationId xmlns:a16="http://schemas.microsoft.com/office/drawing/2014/main" id="{59E7A7AD-CA6A-4A99-99CD-90262A238B00}"/>
              </a:ext>
            </a:extLst>
          </p:cNvPr>
          <p:cNvSpPr txBox="1">
            <a:spLocks/>
          </p:cNvSpPr>
          <p:nvPr/>
        </p:nvSpPr>
        <p:spPr>
          <a:xfrm>
            <a:off x="8905874" y="0"/>
            <a:ext cx="3286125"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marL="117475">
              <a:defRPr/>
            </a:pPr>
            <a:r>
              <a:rPr lang="en-US" sz="1500" b="1" u="sng" dirty="0">
                <a:solidFill>
                  <a:schemeClr val="accent1"/>
                </a:solidFill>
              </a:rPr>
              <a:t>Practice Note: </a:t>
            </a:r>
          </a:p>
          <a:p>
            <a:pPr marL="117475">
              <a:defRPr/>
            </a:pPr>
            <a:endParaRPr lang="en-US" sz="1500" b="1" u="sng" dirty="0">
              <a:solidFill>
                <a:schemeClr val="accent1"/>
              </a:solidFill>
            </a:endParaRPr>
          </a:p>
          <a:p>
            <a:pPr marL="117475">
              <a:defRPr/>
            </a:pPr>
            <a:r>
              <a:rPr lang="en-US" sz="1500" b="1" dirty="0">
                <a:solidFill>
                  <a:schemeClr val="accent1"/>
                </a:solidFill>
              </a:rPr>
              <a:t>QCT and DDA Designations</a:t>
            </a:r>
          </a:p>
          <a:p>
            <a:pPr marL="117475">
              <a:defRPr/>
            </a:pPr>
            <a:endParaRPr lang="en-US" sz="1500" b="1" dirty="0">
              <a:solidFill>
                <a:schemeClr val="accent1"/>
              </a:solidFill>
            </a:endParaRPr>
          </a:p>
          <a:p>
            <a:pPr marL="117475">
              <a:defRPr/>
            </a:pPr>
            <a:r>
              <a:rPr lang="en-US" sz="1500" dirty="0">
                <a:solidFill>
                  <a:schemeClr val="accent1"/>
                </a:solidFill>
              </a:rPr>
              <a:t>HUD updates its QCT and DDA designations annually.  A project can be in a QCT or DDA at the time of the application but fall out of the QCT or DDA by the time the carryover allocation or bonds are issued! </a:t>
            </a:r>
            <a:endParaRPr lang="en-US" sz="1500" b="1" dirty="0">
              <a:solidFill>
                <a:schemeClr val="accent1"/>
              </a:solidFill>
            </a:endParaRPr>
          </a:p>
          <a:p>
            <a:pPr marL="117475">
              <a:defRPr/>
            </a:pPr>
            <a:endParaRPr lang="en-US" sz="1500" dirty="0">
              <a:solidFill>
                <a:schemeClr val="accent1"/>
              </a:solidFill>
            </a:endParaRPr>
          </a:p>
          <a:p>
            <a:pPr marL="117475">
              <a:defRPr/>
            </a:pPr>
            <a:r>
              <a:rPr lang="en-US" sz="1500" b="1" dirty="0">
                <a:solidFill>
                  <a:schemeClr val="accent1"/>
                </a:solidFill>
              </a:rPr>
              <a:t>Always check your project’s QCT/DDA status each year! </a:t>
            </a:r>
          </a:p>
          <a:p>
            <a:pPr marL="117475">
              <a:defRPr/>
            </a:pPr>
            <a:endParaRPr lang="en-US" sz="1500" dirty="0">
              <a:solidFill>
                <a:schemeClr val="accent1"/>
              </a:solidFill>
            </a:endParaRPr>
          </a:p>
          <a:p>
            <a:pPr marL="117475">
              <a:defRPr/>
            </a:pPr>
            <a:r>
              <a:rPr lang="en-US" sz="1500" dirty="0">
                <a:solidFill>
                  <a:schemeClr val="accent1"/>
                </a:solidFill>
              </a:rPr>
              <a:t>That said, if your project falls out of a QCT or DDA, don’t panic.  There are special rules that allow for a project to maintain its basis boost after falling out of a QCT or DDA if certain requirements are met.  </a:t>
            </a:r>
          </a:p>
          <a:p>
            <a:pPr marL="117475">
              <a:defRPr/>
            </a:pPr>
            <a:endParaRPr lang="en-US" sz="1500" dirty="0">
              <a:solidFill>
                <a:schemeClr val="accent1"/>
              </a:solidFill>
            </a:endParaRPr>
          </a:p>
          <a:p>
            <a:pPr marL="117475">
              <a:defRPr/>
            </a:pPr>
            <a:endParaRPr lang="en-US" sz="1500" dirty="0">
              <a:solidFill>
                <a:schemeClr val="accent1"/>
              </a:solidFill>
            </a:endParaRPr>
          </a:p>
          <a:p>
            <a:pPr marL="117475">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8EA5-86F9-4698-84AB-E149B80B6320}"/>
              </a:ext>
            </a:extLst>
          </p:cNvPr>
          <p:cNvSpPr>
            <a:spLocks noGrp="1"/>
          </p:cNvSpPr>
          <p:nvPr>
            <p:ph type="title"/>
          </p:nvPr>
        </p:nvSpPr>
        <p:spPr>
          <a:xfrm>
            <a:off x="677863" y="609600"/>
            <a:ext cx="8596312" cy="838200"/>
          </a:xfrm>
        </p:spPr>
        <p:txBody>
          <a:bodyPr>
            <a:normAutofit fontScale="90000"/>
          </a:bodyPr>
          <a:lstStyle/>
          <a:p>
            <a:pPr>
              <a:defRPr/>
            </a:pPr>
            <a:r>
              <a:rPr lang="en-US" dirty="0">
                <a:solidFill>
                  <a:schemeClr val="accent4">
                    <a:lumMod val="20000"/>
                    <a:lumOff val="80000"/>
                  </a:schemeClr>
                </a:solidFill>
              </a:rPr>
              <a:t>Eligible Basis – Example (new construction)</a:t>
            </a:r>
          </a:p>
        </p:txBody>
      </p:sp>
      <p:pic>
        <p:nvPicPr>
          <p:cNvPr id="4" name="Content Placeholder 3">
            <a:extLst>
              <a:ext uri="{FF2B5EF4-FFF2-40B4-BE49-F238E27FC236}">
                <a16:creationId xmlns:a16="http://schemas.microsoft.com/office/drawing/2014/main" id="{D0C4EB6C-9210-4904-8EC1-FEE89225E338}"/>
              </a:ext>
            </a:extLst>
          </p:cNvPr>
          <p:cNvPicPr>
            <a:picLocks noGrp="1" noChangeAspect="1"/>
          </p:cNvPicPr>
          <p:nvPr>
            <p:ph idx="1"/>
          </p:nvPr>
        </p:nvPicPr>
        <p:blipFill>
          <a:blip r:embed="rId3"/>
          <a:stretch>
            <a:fillRect/>
          </a:stretch>
        </p:blipFill>
        <p:spPr>
          <a:xfrm>
            <a:off x="2615557" y="1447800"/>
            <a:ext cx="4720924" cy="4594225"/>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6324" name="Picture 3">
            <a:extLst>
              <a:ext uri="{FF2B5EF4-FFF2-40B4-BE49-F238E27FC236}">
                <a16:creationId xmlns:a16="http://schemas.microsoft.com/office/drawing/2014/main" id="{2C8879EE-83B7-4D99-9906-D39281E28F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27AEFB75-730E-4D2A-B811-E2793A892214}"/>
              </a:ext>
            </a:extLst>
          </p:cNvPr>
          <p:cNvSpPr>
            <a:spLocks noGrp="1"/>
          </p:cNvSpPr>
          <p:nvPr>
            <p:ph type="title"/>
          </p:nvPr>
        </p:nvSpPr>
        <p:spPr>
          <a:xfrm>
            <a:off x="677863" y="609600"/>
            <a:ext cx="9805987" cy="1320800"/>
          </a:xfrm>
        </p:spPr>
        <p:txBody>
          <a:bodyPr/>
          <a:lstStyle/>
          <a:p>
            <a:pPr>
              <a:defRPr/>
            </a:pPr>
            <a:r>
              <a:rPr lang="en-US" altLang="en-US" dirty="0">
                <a:solidFill>
                  <a:schemeClr val="accent4">
                    <a:lumMod val="20000"/>
                    <a:lumOff val="80000"/>
                  </a:schemeClr>
                </a:solidFill>
              </a:rPr>
              <a:t>Compliance, Definitions and Procedural Issues</a:t>
            </a:r>
          </a:p>
        </p:txBody>
      </p:sp>
      <p:sp>
        <p:nvSpPr>
          <p:cNvPr id="57347" name="Content Placeholder 2">
            <a:extLst>
              <a:ext uri="{FF2B5EF4-FFF2-40B4-BE49-F238E27FC236}">
                <a16:creationId xmlns:a16="http://schemas.microsoft.com/office/drawing/2014/main" id="{C9539460-4D67-405E-AC2D-2ADF9845B3E0}"/>
              </a:ext>
            </a:extLst>
          </p:cNvPr>
          <p:cNvSpPr>
            <a:spLocks noGrp="1"/>
          </p:cNvSpPr>
          <p:nvPr>
            <p:ph idx="1"/>
          </p:nvPr>
        </p:nvSpPr>
        <p:spPr>
          <a:xfrm>
            <a:off x="677863" y="1611313"/>
            <a:ext cx="8596312" cy="3868737"/>
          </a:xfrm>
        </p:spPr>
        <p:txBody>
          <a:bodyPr/>
          <a:lstStyle/>
          <a:p>
            <a:pPr>
              <a:buClr>
                <a:schemeClr val="accent3">
                  <a:lumMod val="20000"/>
                  <a:lumOff val="80000"/>
                </a:schemeClr>
              </a:buClr>
              <a:buFont typeface="Wingdings" panose="05000000000000000000" pitchFamily="2" charset="2"/>
              <a:buChar char="Ø"/>
              <a:defRPr/>
            </a:pPr>
            <a:r>
              <a:rPr lang="en-US" altLang="en-US" sz="2000" dirty="0"/>
              <a:t>Compliance Period and Recapture</a:t>
            </a:r>
          </a:p>
          <a:p>
            <a:pPr>
              <a:buClr>
                <a:schemeClr val="accent3">
                  <a:lumMod val="20000"/>
                  <a:lumOff val="80000"/>
                </a:schemeClr>
              </a:buClr>
              <a:buFont typeface="Wingdings" panose="05000000000000000000" pitchFamily="2" charset="2"/>
              <a:buChar char="Ø"/>
              <a:defRPr/>
            </a:pPr>
            <a:r>
              <a:rPr lang="en-US" altLang="en-US" sz="2000" dirty="0"/>
              <a:t>Minimum Set-asides</a:t>
            </a:r>
          </a:p>
          <a:p>
            <a:pPr>
              <a:buClr>
                <a:schemeClr val="accent3">
                  <a:lumMod val="20000"/>
                  <a:lumOff val="80000"/>
                </a:schemeClr>
              </a:buClr>
              <a:buFont typeface="Wingdings" panose="05000000000000000000" pitchFamily="2" charset="2"/>
              <a:buChar char="Ø"/>
              <a:defRPr/>
            </a:pPr>
            <a:r>
              <a:rPr lang="en-US" altLang="en-US" sz="2000" dirty="0"/>
              <a:t>Rent Restricted</a:t>
            </a:r>
          </a:p>
          <a:p>
            <a:pPr>
              <a:buClr>
                <a:schemeClr val="accent3">
                  <a:lumMod val="20000"/>
                  <a:lumOff val="80000"/>
                </a:schemeClr>
              </a:buClr>
              <a:buFont typeface="Wingdings" panose="05000000000000000000" pitchFamily="2" charset="2"/>
              <a:buChar char="Ø"/>
              <a:defRPr/>
            </a:pPr>
            <a:r>
              <a:rPr lang="en-US" altLang="en-US" sz="2000" dirty="0"/>
              <a:t>Next Available Unit Rule</a:t>
            </a:r>
          </a:p>
          <a:p>
            <a:pPr>
              <a:buClr>
                <a:schemeClr val="accent3">
                  <a:lumMod val="20000"/>
                  <a:lumOff val="80000"/>
                </a:schemeClr>
              </a:buClr>
              <a:buFont typeface="Wingdings" panose="05000000000000000000" pitchFamily="2" charset="2"/>
              <a:buChar char="Ø"/>
              <a:defRPr/>
            </a:pPr>
            <a:r>
              <a:rPr lang="en-US" altLang="en-US" sz="2000" dirty="0"/>
              <a:t>Vacant Unit Rule</a:t>
            </a:r>
          </a:p>
          <a:p>
            <a:pPr>
              <a:buClr>
                <a:schemeClr val="accent3">
                  <a:lumMod val="20000"/>
                  <a:lumOff val="80000"/>
                </a:schemeClr>
              </a:buClr>
              <a:buFont typeface="Wingdings" panose="05000000000000000000" pitchFamily="2" charset="2"/>
              <a:buChar char="Ø"/>
              <a:defRPr/>
            </a:pPr>
            <a:r>
              <a:rPr lang="en-US" altLang="en-US" sz="2000" dirty="0"/>
              <a:t>Allocation Process and Documentation</a:t>
            </a:r>
          </a:p>
          <a:p>
            <a:pPr lvl="1">
              <a:buClr>
                <a:schemeClr val="accent3">
                  <a:lumMod val="20000"/>
                  <a:lumOff val="80000"/>
                </a:schemeClr>
              </a:buClr>
              <a:buFont typeface="Wingdings" panose="05000000000000000000" pitchFamily="2" charset="2"/>
              <a:buChar char="Ø"/>
              <a:defRPr/>
            </a:pPr>
            <a:r>
              <a:rPr lang="en-US" altLang="en-US" sz="1800" dirty="0"/>
              <a:t>9% Projects</a:t>
            </a:r>
          </a:p>
          <a:p>
            <a:pPr lvl="1">
              <a:buClr>
                <a:schemeClr val="accent3">
                  <a:lumMod val="20000"/>
                  <a:lumOff val="80000"/>
                </a:schemeClr>
              </a:buClr>
              <a:buFont typeface="Wingdings" panose="05000000000000000000" pitchFamily="2" charset="2"/>
              <a:buChar char="Ø"/>
              <a:defRPr/>
            </a:pPr>
            <a:r>
              <a:rPr lang="en-US" altLang="en-US" sz="1800" dirty="0"/>
              <a:t>4% Projects</a:t>
            </a:r>
          </a:p>
          <a:p>
            <a:pPr>
              <a:buClr>
                <a:schemeClr val="accent3">
                  <a:lumMod val="20000"/>
                  <a:lumOff val="80000"/>
                </a:schemeClr>
              </a:buClr>
              <a:buFont typeface="Wingdings" panose="05000000000000000000" pitchFamily="2" charset="2"/>
              <a:buChar char="Ø"/>
              <a:defRPr/>
            </a:pPr>
            <a:r>
              <a:rPr lang="en-US" altLang="en-US" sz="2000" dirty="0"/>
              <a:t>Extended Use Period</a:t>
            </a:r>
          </a:p>
          <a:p>
            <a:pPr>
              <a:defRPr/>
            </a:pPr>
            <a:endParaRPr lang="en-US" altLang="en-US" dirty="0"/>
          </a:p>
        </p:txBody>
      </p:sp>
      <p:pic>
        <p:nvPicPr>
          <p:cNvPr id="58372" name="Picture 3">
            <a:extLst>
              <a:ext uri="{FF2B5EF4-FFF2-40B4-BE49-F238E27FC236}">
                <a16:creationId xmlns:a16="http://schemas.microsoft.com/office/drawing/2014/main" id="{7850A9B3-A7AA-4C4A-9802-E229442BFE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3BC9EDFB-C1CB-45FA-8EE0-DB0C167BD0F8}"/>
              </a:ext>
            </a:extLst>
          </p:cNvPr>
          <p:cNvSpPr>
            <a:spLocks noGrp="1"/>
          </p:cNvSpPr>
          <p:nvPr>
            <p:ph type="title"/>
          </p:nvPr>
        </p:nvSpPr>
        <p:spPr>
          <a:xfrm>
            <a:off x="412750" y="271463"/>
            <a:ext cx="8596313" cy="1114425"/>
          </a:xfrm>
        </p:spPr>
        <p:txBody>
          <a:bodyPr/>
          <a:lstStyle/>
          <a:p>
            <a:pPr>
              <a:defRPr/>
            </a:pPr>
            <a:r>
              <a:rPr lang="en-US" altLang="en-US" dirty="0">
                <a:solidFill>
                  <a:schemeClr val="accent4">
                    <a:lumMod val="20000"/>
                    <a:lumOff val="80000"/>
                  </a:schemeClr>
                </a:solidFill>
              </a:rPr>
              <a:t>Qualified Low-Income Building</a:t>
            </a:r>
          </a:p>
        </p:txBody>
      </p:sp>
      <p:sp>
        <p:nvSpPr>
          <p:cNvPr id="3" name="Content Placeholder 2">
            <a:extLst>
              <a:ext uri="{FF2B5EF4-FFF2-40B4-BE49-F238E27FC236}">
                <a16:creationId xmlns:a16="http://schemas.microsoft.com/office/drawing/2014/main" id="{B1F4E987-896C-4C87-972B-F5E7F5E79489}"/>
              </a:ext>
            </a:extLst>
          </p:cNvPr>
          <p:cNvSpPr>
            <a:spLocks noGrp="1"/>
          </p:cNvSpPr>
          <p:nvPr>
            <p:ph idx="1"/>
          </p:nvPr>
        </p:nvSpPr>
        <p:spPr>
          <a:xfrm>
            <a:off x="412750" y="1120775"/>
            <a:ext cx="8972550" cy="5343525"/>
          </a:xfrm>
        </p:spPr>
        <p:txBody>
          <a:bodyPr/>
          <a:lstStyle/>
          <a:p>
            <a:pPr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2000" dirty="0">
                <a:solidFill>
                  <a:schemeClr val="tx1">
                    <a:lumMod val="75000"/>
                    <a:lumOff val="25000"/>
                  </a:schemeClr>
                </a:solidFill>
              </a:rPr>
              <a:t>LIHTC is available only for a Qualified Low-Income Building</a:t>
            </a:r>
          </a:p>
          <a:p>
            <a:pPr lvl="1"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1800" dirty="0">
                <a:solidFill>
                  <a:schemeClr val="bg2"/>
                </a:solidFill>
              </a:rPr>
              <a:t>A Qualified Low-Income Building is any building which is part of a Qualified Low-Income Housing Project</a:t>
            </a:r>
          </a:p>
          <a:p>
            <a:pPr marL="342900" lvl="1" indent="-342900"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2000" dirty="0">
                <a:solidFill>
                  <a:schemeClr val="tx1">
                    <a:lumMod val="75000"/>
                    <a:lumOff val="25000"/>
                  </a:schemeClr>
                </a:solidFill>
              </a:rPr>
              <a:t>Qualified Low-Income Housing Project – must meet one of the following minimum set-aside requirements:</a:t>
            </a:r>
          </a:p>
          <a:p>
            <a:pPr marL="647692" lvl="2" indent="-342900"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1800" u="sng" dirty="0">
                <a:solidFill>
                  <a:schemeClr val="bg2"/>
                </a:solidFill>
              </a:rPr>
              <a:t>40/60 Test</a:t>
            </a:r>
            <a:r>
              <a:rPr lang="en-US" altLang="en-US" sz="1800" dirty="0">
                <a:solidFill>
                  <a:schemeClr val="bg2"/>
                </a:solidFill>
              </a:rPr>
              <a:t> - at least 40% of the residential rental units must be </a:t>
            </a:r>
            <a:r>
              <a:rPr lang="en-US" altLang="en-US" sz="1800" b="1" u="sng" dirty="0">
                <a:solidFill>
                  <a:schemeClr val="bg2"/>
                </a:solidFill>
              </a:rPr>
              <a:t>both</a:t>
            </a:r>
            <a:r>
              <a:rPr lang="en-US" altLang="en-US" sz="1800" dirty="0">
                <a:solidFill>
                  <a:schemeClr val="bg2"/>
                </a:solidFill>
              </a:rPr>
              <a:t> rent restricted and occupied by individuals whose income is 60% or less of area gross median income (“AMI”), adjusted for family size</a:t>
            </a:r>
          </a:p>
          <a:p>
            <a:pPr marL="647692" lvl="2" indent="-342900"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1800" u="sng" dirty="0">
                <a:solidFill>
                  <a:schemeClr val="bg2"/>
                </a:solidFill>
              </a:rPr>
              <a:t>20/50 Test</a:t>
            </a:r>
            <a:r>
              <a:rPr lang="en-US" altLang="en-US" sz="1800" dirty="0">
                <a:solidFill>
                  <a:schemeClr val="bg2"/>
                </a:solidFill>
              </a:rPr>
              <a:t> - at least 20% of the residential rental units must be </a:t>
            </a:r>
            <a:r>
              <a:rPr lang="en-US" altLang="en-US" sz="1800" b="1" u="sng" dirty="0">
                <a:solidFill>
                  <a:schemeClr val="bg2"/>
                </a:solidFill>
              </a:rPr>
              <a:t>both</a:t>
            </a:r>
            <a:r>
              <a:rPr lang="en-US" altLang="en-US" sz="1800" dirty="0">
                <a:solidFill>
                  <a:schemeClr val="bg2"/>
                </a:solidFill>
              </a:rPr>
              <a:t> rent restricted and occupied by individuals whose income is 50% or less AMI, adjusted for family size</a:t>
            </a:r>
          </a:p>
          <a:p>
            <a:pPr marL="647692" lvl="2" indent="-342900" eaLnBrk="1" fontAlgn="auto" hangingPunct="1">
              <a:spcAft>
                <a:spcPts val="1000"/>
              </a:spcAft>
              <a:buClr>
                <a:schemeClr val="accent3">
                  <a:lumMod val="20000"/>
                  <a:lumOff val="80000"/>
                </a:schemeClr>
              </a:buClr>
              <a:buFont typeface="Wingdings" panose="05000000000000000000" pitchFamily="2" charset="2"/>
              <a:buChar char="Ø"/>
              <a:defRPr/>
            </a:pPr>
            <a:r>
              <a:rPr lang="en-US" altLang="en-US" sz="1800" u="sng" dirty="0">
                <a:solidFill>
                  <a:schemeClr val="bg2"/>
                </a:solidFill>
              </a:rPr>
              <a:t>Income Averaging</a:t>
            </a:r>
            <a:r>
              <a:rPr lang="en-US" altLang="en-US" sz="1800" dirty="0">
                <a:solidFill>
                  <a:schemeClr val="bg2"/>
                </a:solidFill>
              </a:rPr>
              <a:t> – at least 40% of the residential units must be </a:t>
            </a:r>
            <a:r>
              <a:rPr lang="en-US" altLang="en-US" sz="1800" b="1" u="sng" dirty="0">
                <a:solidFill>
                  <a:schemeClr val="bg2"/>
                </a:solidFill>
              </a:rPr>
              <a:t>both</a:t>
            </a:r>
            <a:r>
              <a:rPr lang="en-US" altLang="en-US" sz="1800" dirty="0">
                <a:solidFill>
                  <a:schemeClr val="bg2"/>
                </a:solidFill>
              </a:rPr>
              <a:t> rent restricted and occupied such that the average income for each unit does not exceed 60% (more to come!)</a:t>
            </a:r>
          </a:p>
          <a:p>
            <a:pPr>
              <a:defRPr/>
            </a:pPr>
            <a:endParaRPr lang="en-US" dirty="0"/>
          </a:p>
        </p:txBody>
      </p:sp>
      <p:pic>
        <p:nvPicPr>
          <p:cNvPr id="60420" name="Picture 3">
            <a:extLst>
              <a:ext uri="{FF2B5EF4-FFF2-40B4-BE49-F238E27FC236}">
                <a16:creationId xmlns:a16="http://schemas.microsoft.com/office/drawing/2014/main" id="{5E040B69-3033-41E8-AB0E-905D6EC931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FDBA63D-D2C6-44A8-9F4B-61F623528D02}"/>
              </a:ext>
            </a:extLst>
          </p:cNvPr>
          <p:cNvSpPr>
            <a:spLocks noGrp="1"/>
          </p:cNvSpPr>
          <p:nvPr>
            <p:ph type="title"/>
          </p:nvPr>
        </p:nvSpPr>
        <p:spPr/>
        <p:txBody>
          <a:bodyPr/>
          <a:lstStyle/>
          <a:p>
            <a:pPr>
              <a:defRPr/>
            </a:pPr>
            <a:r>
              <a:rPr lang="en-US" altLang="en-US" dirty="0">
                <a:solidFill>
                  <a:schemeClr val="accent4">
                    <a:lumMod val="20000"/>
                    <a:lumOff val="80000"/>
                  </a:schemeClr>
                </a:solidFill>
              </a:rPr>
              <a:t>Overview of the Tax Credit Program</a:t>
            </a:r>
          </a:p>
        </p:txBody>
      </p:sp>
      <p:sp>
        <p:nvSpPr>
          <p:cNvPr id="7171" name="Content Placeholder 2">
            <a:extLst>
              <a:ext uri="{FF2B5EF4-FFF2-40B4-BE49-F238E27FC236}">
                <a16:creationId xmlns:a16="http://schemas.microsoft.com/office/drawing/2014/main" id="{A3454A31-5FC6-4835-B639-F39011425E1E}"/>
              </a:ext>
            </a:extLst>
          </p:cNvPr>
          <p:cNvSpPr>
            <a:spLocks noGrp="1"/>
          </p:cNvSpPr>
          <p:nvPr>
            <p:ph idx="1"/>
          </p:nvPr>
        </p:nvSpPr>
        <p:spPr>
          <a:xfrm>
            <a:off x="677863" y="1314450"/>
            <a:ext cx="8596312" cy="5335588"/>
          </a:xfrm>
        </p:spPr>
        <p:txBody>
          <a:bodyPr/>
          <a:lstStyle/>
          <a:p>
            <a:pPr>
              <a:buClr>
                <a:schemeClr val="accent3">
                  <a:lumMod val="20000"/>
                  <a:lumOff val="80000"/>
                </a:schemeClr>
              </a:buClr>
              <a:buFont typeface="Wingdings" panose="05000000000000000000" pitchFamily="2" charset="2"/>
              <a:buChar char="Ø"/>
              <a:defRPr/>
            </a:pPr>
            <a:r>
              <a:rPr lang="en-US" altLang="en-US" dirty="0"/>
              <a:t>Administering Agencies</a:t>
            </a:r>
          </a:p>
          <a:p>
            <a:pPr lvl="1">
              <a:buClr>
                <a:schemeClr val="accent3">
                  <a:lumMod val="20000"/>
                  <a:lumOff val="80000"/>
                </a:schemeClr>
              </a:buClr>
              <a:buFont typeface="Wingdings" panose="05000000000000000000" pitchFamily="2" charset="2"/>
              <a:buChar char="Ø"/>
              <a:defRPr/>
            </a:pPr>
            <a:r>
              <a:rPr lang="en-US" altLang="en-US" dirty="0"/>
              <a:t>All 50 states plus certain territories and cities (Puerto Rico, Guam, USVI, City of Chicago, Minneapolis/St. Paul, New York City)</a:t>
            </a:r>
          </a:p>
          <a:p>
            <a:pPr lvl="1">
              <a:buClr>
                <a:schemeClr val="accent3">
                  <a:lumMod val="20000"/>
                  <a:lumOff val="80000"/>
                </a:schemeClr>
              </a:buClr>
              <a:buFont typeface="Wingdings" panose="05000000000000000000" pitchFamily="2" charset="2"/>
              <a:buChar char="Ø"/>
              <a:defRPr/>
            </a:pPr>
            <a:r>
              <a:rPr lang="en-US" altLang="en-US" dirty="0"/>
              <a:t>Qualified Allocation Plan (“QAP”)</a:t>
            </a:r>
          </a:p>
          <a:p>
            <a:pPr lvl="1">
              <a:buClr>
                <a:schemeClr val="accent3">
                  <a:lumMod val="20000"/>
                  <a:lumOff val="80000"/>
                </a:schemeClr>
              </a:buClr>
              <a:buFont typeface="Wingdings" panose="05000000000000000000" pitchFamily="2" charset="2"/>
              <a:buChar char="Ø"/>
              <a:defRPr/>
            </a:pPr>
            <a:r>
              <a:rPr lang="en-US" altLang="en-US" dirty="0"/>
              <a:t>State housing priorities</a:t>
            </a:r>
          </a:p>
          <a:p>
            <a:pPr>
              <a:buClr>
                <a:schemeClr val="accent3">
                  <a:lumMod val="20000"/>
                  <a:lumOff val="80000"/>
                </a:schemeClr>
              </a:buClr>
              <a:buFont typeface="Wingdings" panose="05000000000000000000" pitchFamily="2" charset="2"/>
              <a:buChar char="Ø"/>
              <a:defRPr/>
            </a:pPr>
            <a:r>
              <a:rPr lang="en-US" altLang="en-US" dirty="0"/>
              <a:t>Credits Available to the Owner of the Property</a:t>
            </a:r>
          </a:p>
          <a:p>
            <a:pPr>
              <a:buClr>
                <a:schemeClr val="accent3">
                  <a:lumMod val="20000"/>
                  <a:lumOff val="80000"/>
                </a:schemeClr>
              </a:buClr>
              <a:buFont typeface="Wingdings" panose="05000000000000000000" pitchFamily="2" charset="2"/>
              <a:buChar char="Ø"/>
              <a:defRPr/>
            </a:pPr>
            <a:r>
              <a:rPr lang="en-US" altLang="en-US" dirty="0"/>
              <a:t>10-Year Credit Period</a:t>
            </a:r>
          </a:p>
          <a:p>
            <a:pPr lvl="1">
              <a:buClr>
                <a:schemeClr val="accent3">
                  <a:lumMod val="20000"/>
                  <a:lumOff val="80000"/>
                </a:schemeClr>
              </a:buClr>
              <a:buFont typeface="Wingdings" panose="05000000000000000000" pitchFamily="2" charset="2"/>
              <a:buChar char="Ø"/>
              <a:defRPr/>
            </a:pPr>
            <a:r>
              <a:rPr lang="en-US" altLang="en-US" dirty="0"/>
              <a:t>Begins in year in which the building is placed in service, or at the owner’s election, the following year</a:t>
            </a:r>
          </a:p>
          <a:p>
            <a:pPr lvl="1">
              <a:buClr>
                <a:schemeClr val="accent3">
                  <a:lumMod val="20000"/>
                  <a:lumOff val="80000"/>
                </a:schemeClr>
              </a:buClr>
              <a:buFont typeface="Wingdings" panose="05000000000000000000" pitchFamily="2" charset="2"/>
              <a:buChar char="Ø"/>
              <a:defRPr/>
            </a:pPr>
            <a:r>
              <a:rPr lang="en-US" altLang="en-US" dirty="0"/>
              <a:t>First year phase-in of credits, with additional credits taken in year 11</a:t>
            </a:r>
          </a:p>
          <a:p>
            <a:pPr>
              <a:buClr>
                <a:schemeClr val="accent3">
                  <a:lumMod val="20000"/>
                  <a:lumOff val="80000"/>
                </a:schemeClr>
              </a:buClr>
              <a:buFont typeface="Wingdings" panose="05000000000000000000" pitchFamily="2" charset="2"/>
              <a:buChar char="Ø"/>
              <a:defRPr/>
            </a:pPr>
            <a:r>
              <a:rPr lang="en-US" altLang="en-US" dirty="0"/>
              <a:t>15-Year Compliance Period</a:t>
            </a:r>
          </a:p>
          <a:p>
            <a:pPr>
              <a:buClr>
                <a:schemeClr val="accent3">
                  <a:lumMod val="20000"/>
                  <a:lumOff val="80000"/>
                </a:schemeClr>
              </a:buClr>
              <a:buFont typeface="Wingdings" panose="05000000000000000000" pitchFamily="2" charset="2"/>
              <a:buChar char="Ø"/>
              <a:defRPr/>
            </a:pPr>
            <a:r>
              <a:rPr lang="en-US" altLang="en-US" dirty="0"/>
              <a:t>Recapture</a:t>
            </a:r>
          </a:p>
          <a:p>
            <a:pPr>
              <a:buClr>
                <a:schemeClr val="accent3">
                  <a:lumMod val="20000"/>
                  <a:lumOff val="80000"/>
                </a:schemeClr>
              </a:buClr>
              <a:buFont typeface="Wingdings" panose="05000000000000000000" pitchFamily="2" charset="2"/>
              <a:buChar char="Ø"/>
              <a:defRPr/>
            </a:pPr>
            <a:r>
              <a:rPr lang="en-US" altLang="en-US" dirty="0"/>
              <a:t>Extended Use Period</a:t>
            </a:r>
          </a:p>
          <a:p>
            <a:pPr>
              <a:buClr>
                <a:schemeClr val="accent3">
                  <a:lumMod val="20000"/>
                  <a:lumOff val="80000"/>
                </a:schemeClr>
              </a:buClr>
              <a:buFont typeface="Wingdings" panose="05000000000000000000" pitchFamily="2" charset="2"/>
              <a:buChar char="Ø"/>
              <a:defRPr/>
            </a:pPr>
            <a:r>
              <a:rPr lang="en-US" altLang="en-US" dirty="0"/>
              <a:t>Credits and Losses</a:t>
            </a:r>
          </a:p>
          <a:p>
            <a:pPr>
              <a:defRPr/>
            </a:pPr>
            <a:endParaRPr lang="en-US" altLang="en-US" dirty="0"/>
          </a:p>
          <a:p>
            <a:pPr marL="0" indent="0">
              <a:buFont typeface="Wingdings 3" panose="05040102010807070707" pitchFamily="18" charset="2"/>
              <a:buNone/>
              <a:defRPr/>
            </a:pPr>
            <a:endParaRPr lang="en-US" altLang="en-US" dirty="0"/>
          </a:p>
          <a:p>
            <a:pPr>
              <a:defRPr/>
            </a:pPr>
            <a:endParaRPr lang="en-US" altLang="en-US" dirty="0"/>
          </a:p>
        </p:txBody>
      </p:sp>
      <p:pic>
        <p:nvPicPr>
          <p:cNvPr id="9220" name="Picture 3">
            <a:extLst>
              <a:ext uri="{FF2B5EF4-FFF2-40B4-BE49-F238E27FC236}">
                <a16:creationId xmlns:a16="http://schemas.microsoft.com/office/drawing/2014/main" id="{146A872F-5EFF-4D50-91AC-FD1F50880A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10930172-CF94-4CDC-AFE1-033D366CC182}"/>
              </a:ext>
            </a:extLst>
          </p:cNvPr>
          <p:cNvSpPr>
            <a:spLocks noGrp="1"/>
          </p:cNvSpPr>
          <p:nvPr>
            <p:ph type="title"/>
          </p:nvPr>
        </p:nvSpPr>
        <p:spPr>
          <a:xfrm>
            <a:off x="677863" y="609600"/>
            <a:ext cx="8596312" cy="704850"/>
          </a:xfrm>
        </p:spPr>
        <p:txBody>
          <a:bodyPr/>
          <a:lstStyle/>
          <a:p>
            <a:pPr>
              <a:defRPr/>
            </a:pPr>
            <a:r>
              <a:rPr lang="en-US" altLang="en-US" dirty="0">
                <a:solidFill>
                  <a:schemeClr val="accent4">
                    <a:lumMod val="20000"/>
                    <a:lumOff val="80000"/>
                  </a:schemeClr>
                </a:solidFill>
              </a:rPr>
              <a:t>Qualified Low-Income Buildings</a:t>
            </a:r>
          </a:p>
        </p:txBody>
      </p:sp>
      <p:sp>
        <p:nvSpPr>
          <p:cNvPr id="3" name="Content Placeholder 2">
            <a:extLst>
              <a:ext uri="{FF2B5EF4-FFF2-40B4-BE49-F238E27FC236}">
                <a16:creationId xmlns:a16="http://schemas.microsoft.com/office/drawing/2014/main" id="{82070F3B-A876-46E1-980C-50BC2792A954}"/>
              </a:ext>
            </a:extLst>
          </p:cNvPr>
          <p:cNvSpPr>
            <a:spLocks noGrp="1"/>
          </p:cNvSpPr>
          <p:nvPr>
            <p:ph idx="1"/>
          </p:nvPr>
        </p:nvSpPr>
        <p:spPr>
          <a:xfrm>
            <a:off x="677863" y="1452563"/>
            <a:ext cx="8596312" cy="4727575"/>
          </a:xfrm>
        </p:spPr>
        <p:txBody>
          <a:bodyPr/>
          <a:lstStyle/>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Definition of Rent Restricted</a:t>
            </a:r>
            <a:r>
              <a:rPr lang="en-US" altLang="en-US" sz="2000" dirty="0">
                <a:solidFill>
                  <a:schemeClr val="tx1">
                    <a:lumMod val="75000"/>
                    <a:lumOff val="25000"/>
                  </a:schemeClr>
                </a:solidFill>
              </a:rPr>
              <a:t> – A unit is “Rent Restricted” if gross rent does not exceed 30% of the qualifying income levels in one of the set aside tests</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rPr>
              <a:t>Restricted rents are determined using 1.5 persons per bedroom rather than actual number of occupants. </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rPr>
              <a:t>Rental assistance provided by federal, state and local agencies is not considered rent paid by the tenant; utility allowances are included</a:t>
            </a:r>
          </a:p>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Minimum Set-Aside Is Selected</a:t>
            </a:r>
            <a:r>
              <a:rPr lang="en-US" altLang="en-US" sz="2000" dirty="0">
                <a:solidFill>
                  <a:schemeClr val="tx1">
                    <a:lumMod val="75000"/>
                    <a:lumOff val="25000"/>
                  </a:schemeClr>
                </a:solidFill>
              </a:rPr>
              <a:t> – The project must elect one of the three set aside tests (40/60, 20/50 or income averaging) for the project as whole</a:t>
            </a:r>
          </a:p>
          <a:p>
            <a:pPr marL="0" indent="0" eaLnBrk="1" fontAlgn="auto" hangingPunct="1">
              <a:spcBef>
                <a:spcPts val="1200"/>
              </a:spcBef>
              <a:spcAft>
                <a:spcPts val="1200"/>
              </a:spcAft>
              <a:buFont typeface="Wingdings 3" panose="05040102010807070707" pitchFamily="18" charset="2"/>
              <a:buNone/>
              <a:defRPr/>
            </a:pPr>
            <a:endParaRPr lang="en-US" altLang="en-US" dirty="0">
              <a:solidFill>
                <a:schemeClr val="tx1">
                  <a:lumMod val="75000"/>
                  <a:lumOff val="25000"/>
                </a:schemeClr>
              </a:solidFill>
            </a:endParaRPr>
          </a:p>
          <a:p>
            <a:pPr>
              <a:defRPr/>
            </a:pPr>
            <a:endParaRPr lang="en-US" dirty="0"/>
          </a:p>
        </p:txBody>
      </p:sp>
      <p:pic>
        <p:nvPicPr>
          <p:cNvPr id="62468" name="Picture 3">
            <a:extLst>
              <a:ext uri="{FF2B5EF4-FFF2-40B4-BE49-F238E27FC236}">
                <a16:creationId xmlns:a16="http://schemas.microsoft.com/office/drawing/2014/main" id="{3CAD3C26-827D-4936-9C3B-9D649D297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47D261EF-25E1-406F-B059-66F41BB80B3E}"/>
              </a:ext>
            </a:extLst>
          </p:cNvPr>
          <p:cNvSpPr>
            <a:spLocks noGrp="1"/>
          </p:cNvSpPr>
          <p:nvPr>
            <p:ph type="title"/>
          </p:nvPr>
        </p:nvSpPr>
        <p:spPr>
          <a:xfrm>
            <a:off x="677863" y="609600"/>
            <a:ext cx="8596312" cy="704850"/>
          </a:xfrm>
        </p:spPr>
        <p:txBody>
          <a:bodyPr/>
          <a:lstStyle/>
          <a:p>
            <a:pPr>
              <a:defRPr/>
            </a:pPr>
            <a:r>
              <a:rPr lang="en-US" altLang="en-US" dirty="0">
                <a:solidFill>
                  <a:schemeClr val="accent4">
                    <a:lumMod val="20000"/>
                    <a:lumOff val="80000"/>
                  </a:schemeClr>
                </a:solidFill>
              </a:rPr>
              <a:t>First Year Credits</a:t>
            </a:r>
          </a:p>
        </p:txBody>
      </p:sp>
      <p:sp>
        <p:nvSpPr>
          <p:cNvPr id="3" name="Content Placeholder 2">
            <a:extLst>
              <a:ext uri="{FF2B5EF4-FFF2-40B4-BE49-F238E27FC236}">
                <a16:creationId xmlns:a16="http://schemas.microsoft.com/office/drawing/2014/main" id="{82070F3B-A876-46E1-980C-50BC2792A954}"/>
              </a:ext>
            </a:extLst>
          </p:cNvPr>
          <p:cNvSpPr>
            <a:spLocks noGrp="1"/>
          </p:cNvSpPr>
          <p:nvPr>
            <p:ph idx="1"/>
          </p:nvPr>
        </p:nvSpPr>
        <p:spPr>
          <a:xfrm>
            <a:off x="677863" y="1452563"/>
            <a:ext cx="7688262" cy="4727575"/>
          </a:xfrm>
        </p:spPr>
        <p:txBody>
          <a:bodyPr/>
          <a:lstStyle/>
          <a:p>
            <a:pPr>
              <a:spcAft>
                <a:spcPts val="1000"/>
              </a:spcAft>
              <a:buClr>
                <a:schemeClr val="accent3">
                  <a:lumMod val="20000"/>
                  <a:lumOff val="80000"/>
                </a:schemeClr>
              </a:buClr>
              <a:buFont typeface="Wingdings" panose="05000000000000000000" pitchFamily="2" charset="2"/>
              <a:buChar char="Ø"/>
              <a:defRPr/>
            </a:pPr>
            <a:r>
              <a:rPr lang="en-US" altLang="en-US" sz="2400" dirty="0"/>
              <a:t>A unit is not a low-income unit unless it is occupied by </a:t>
            </a:r>
            <a:r>
              <a:rPr lang="en-US" altLang="en-US" sz="2400" b="1" u="sng" dirty="0"/>
              <a:t>qualified low-income occupants</a:t>
            </a:r>
            <a:r>
              <a:rPr lang="en-US" altLang="en-US" sz="2400" b="1" dirty="0"/>
              <a:t> </a:t>
            </a:r>
            <a:r>
              <a:rPr lang="en-US" altLang="en-US" sz="2400" dirty="0"/>
              <a:t>and is </a:t>
            </a:r>
            <a:r>
              <a:rPr lang="en-US" altLang="en-US" sz="2400" b="1" u="sng" dirty="0"/>
              <a:t>rent restricted</a:t>
            </a:r>
          </a:p>
          <a:p>
            <a:pPr>
              <a:spcAft>
                <a:spcPts val="1000"/>
              </a:spcAft>
              <a:buClr>
                <a:schemeClr val="accent3">
                  <a:lumMod val="20000"/>
                  <a:lumOff val="80000"/>
                </a:schemeClr>
              </a:buClr>
              <a:buFont typeface="Wingdings" panose="05000000000000000000" pitchFamily="2" charset="2"/>
              <a:buChar char="Ø"/>
              <a:defRPr/>
            </a:pPr>
            <a:r>
              <a:rPr lang="en-US" altLang="en-US" sz="2400" dirty="0"/>
              <a:t>First year credit phase-in rule applies to reflect varying monthly occupancy during lease-up; unused credit is available in year 11</a:t>
            </a:r>
          </a:p>
          <a:p>
            <a:pPr>
              <a:spcAft>
                <a:spcPts val="1000"/>
              </a:spcAft>
              <a:buClr>
                <a:schemeClr val="accent3">
                  <a:lumMod val="20000"/>
                  <a:lumOff val="80000"/>
                </a:schemeClr>
              </a:buClr>
              <a:buFont typeface="Wingdings" panose="05000000000000000000" pitchFamily="2" charset="2"/>
              <a:buChar char="Ø"/>
              <a:defRPr/>
            </a:pPr>
            <a:r>
              <a:rPr lang="en-US" altLang="en-US" sz="2400" dirty="0"/>
              <a:t>9% Projects with excess basis may still be able to take full year of credits</a:t>
            </a:r>
          </a:p>
          <a:p>
            <a:pPr eaLnBrk="1" fontAlgn="auto" hangingPunct="1">
              <a:spcBef>
                <a:spcPts val="1200"/>
              </a:spcBef>
              <a:spcAft>
                <a:spcPts val="1200"/>
              </a:spcAft>
              <a:buFont typeface="Wingdings 3" charset="2"/>
              <a:buChar char=""/>
              <a:defRPr/>
            </a:pPr>
            <a:endParaRPr lang="en-US" altLang="en-US" dirty="0">
              <a:solidFill>
                <a:schemeClr val="tx1">
                  <a:lumMod val="75000"/>
                  <a:lumOff val="25000"/>
                </a:schemeClr>
              </a:solidFill>
            </a:endParaRPr>
          </a:p>
          <a:p>
            <a:pPr>
              <a:defRPr/>
            </a:pPr>
            <a:endParaRPr lang="en-US" dirty="0"/>
          </a:p>
        </p:txBody>
      </p:sp>
      <p:sp>
        <p:nvSpPr>
          <p:cNvPr id="7" name="TextBox 6">
            <a:extLst>
              <a:ext uri="{FF2B5EF4-FFF2-40B4-BE49-F238E27FC236}">
                <a16:creationId xmlns:a16="http://schemas.microsoft.com/office/drawing/2014/main" id="{8E7DFC28-02DB-4CA5-ADCD-249A51D19AB7}"/>
              </a:ext>
            </a:extLst>
          </p:cNvPr>
          <p:cNvSpPr txBox="1">
            <a:spLocks/>
          </p:cNvSpPr>
          <p:nvPr/>
        </p:nvSpPr>
        <p:spPr>
          <a:xfrm>
            <a:off x="8881352" y="0"/>
            <a:ext cx="3310647"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marL="117475">
              <a:defRPr/>
            </a:pPr>
            <a:r>
              <a:rPr lang="en-US" sz="1500" b="1" u="sng" dirty="0">
                <a:solidFill>
                  <a:schemeClr val="accent1"/>
                </a:solidFill>
              </a:rPr>
              <a:t>Practice Note</a:t>
            </a:r>
            <a:r>
              <a:rPr lang="en-US" sz="1500" b="1" dirty="0">
                <a:solidFill>
                  <a:schemeClr val="accent1"/>
                </a:solidFill>
              </a:rPr>
              <a:t>:  </a:t>
            </a:r>
          </a:p>
          <a:p>
            <a:pPr marL="117475">
              <a:defRPr/>
            </a:pPr>
            <a:endParaRPr lang="en-US" sz="1500" b="1" dirty="0">
              <a:solidFill>
                <a:schemeClr val="accent1"/>
              </a:solidFill>
            </a:endParaRPr>
          </a:p>
          <a:p>
            <a:pPr marL="117475">
              <a:defRPr/>
            </a:pPr>
            <a:r>
              <a:rPr lang="en-US" sz="1500" b="1" dirty="0">
                <a:solidFill>
                  <a:schemeClr val="accent1"/>
                </a:solidFill>
              </a:rPr>
              <a:t>Traps for the Unwary: First Year Credits</a:t>
            </a:r>
            <a:endParaRPr lang="en-US" sz="1500" b="1" u="sng" dirty="0">
              <a:solidFill>
                <a:schemeClr val="accent1"/>
              </a:solidFill>
            </a:endParaRPr>
          </a:p>
          <a:p>
            <a:pPr marL="117475">
              <a:defRPr/>
            </a:pPr>
            <a:endParaRPr lang="en-US" sz="1500" b="1" u="sng" dirty="0">
              <a:solidFill>
                <a:schemeClr val="accent1"/>
              </a:solidFill>
            </a:endParaRPr>
          </a:p>
          <a:p>
            <a:pPr marL="117475">
              <a:defRPr/>
            </a:pPr>
            <a:r>
              <a:rPr lang="en-US" sz="1400" dirty="0">
                <a:solidFill>
                  <a:schemeClr val="accent1"/>
                </a:solidFill>
              </a:rPr>
              <a:t>In addition to typical first year credit delivery issues like timing adjusters and placed-in-service deadlines, the first year of the credit period can contain many traps for the unwary.  These can include inadvertently generating “2/3 credits” if 100% of the units in a building are not occupied by qualified tenants by the end of the first year of the building’s credit period or “burning credits” in an occupied rehab deal where the credit period begins before the investor is admitted. </a:t>
            </a:r>
          </a:p>
          <a:p>
            <a:pPr marL="117475">
              <a:defRPr/>
            </a:pPr>
            <a:endParaRPr lang="en-US" sz="1400" dirty="0">
              <a:solidFill>
                <a:schemeClr val="accent1"/>
              </a:solidFill>
            </a:endParaRPr>
          </a:p>
          <a:p>
            <a:pPr marL="117475">
              <a:defRPr/>
            </a:pPr>
            <a:r>
              <a:rPr lang="en-US" sz="1400" b="1" dirty="0">
                <a:solidFill>
                  <a:schemeClr val="accent1"/>
                </a:solidFill>
              </a:rPr>
              <a:t>Always alert your deal attorney to deals with tight lease-up schedules or where tenants will remain in place throughout the rehab.  Your attorney can help you reduce your risk of unintended consequences.  If you’re not sure if your deal falls into that category, just ask! </a:t>
            </a:r>
          </a:p>
          <a:p>
            <a:pPr marL="117475">
              <a:defRPr/>
            </a:pPr>
            <a:endParaRPr lang="en-US" sz="1500" dirty="0">
              <a:solidFill>
                <a:schemeClr val="accent1"/>
              </a:solidFill>
            </a:endParaRPr>
          </a:p>
          <a:p>
            <a:pPr marL="117475">
              <a:defRPr/>
            </a:pPr>
            <a:endParaRPr lang="en-US" sz="1500" b="1" dirty="0">
              <a:solidFill>
                <a:schemeClr val="accent1"/>
              </a:solidFill>
            </a:endParaRPr>
          </a:p>
          <a:p>
            <a:pPr marL="117475">
              <a:defRPr/>
            </a:pPr>
            <a:endParaRPr lang="en-US" sz="1500" b="1" dirty="0">
              <a:solidFill>
                <a:schemeClr val="accent1"/>
              </a:solidFill>
            </a:endParaRPr>
          </a:p>
          <a:p>
            <a:pPr marL="117475">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C78FE052-D9FA-4128-A00B-DD8F65C3A881}"/>
              </a:ext>
            </a:extLst>
          </p:cNvPr>
          <p:cNvSpPr>
            <a:spLocks noGrp="1"/>
          </p:cNvSpPr>
          <p:nvPr>
            <p:ph type="title"/>
          </p:nvPr>
        </p:nvSpPr>
        <p:spPr>
          <a:xfrm>
            <a:off x="306388" y="225425"/>
            <a:ext cx="8596312" cy="744538"/>
          </a:xfrm>
        </p:spPr>
        <p:txBody>
          <a:bodyPr/>
          <a:lstStyle/>
          <a:p>
            <a:pPr eaLnBrk="1" hangingPunct="1">
              <a:defRPr/>
            </a:pPr>
            <a:r>
              <a:rPr lang="en-US" altLang="en-US" sz="3400" dirty="0">
                <a:solidFill>
                  <a:schemeClr val="accent4">
                    <a:lumMod val="20000"/>
                    <a:lumOff val="80000"/>
                  </a:schemeClr>
                </a:solidFill>
              </a:rPr>
              <a:t>Next Available Unit Rule</a:t>
            </a:r>
          </a:p>
        </p:txBody>
      </p:sp>
      <p:sp>
        <p:nvSpPr>
          <p:cNvPr id="3" name="Content Placeholder 2">
            <a:extLst>
              <a:ext uri="{FF2B5EF4-FFF2-40B4-BE49-F238E27FC236}">
                <a16:creationId xmlns:a16="http://schemas.microsoft.com/office/drawing/2014/main" id="{B1822CCB-40F1-4FB5-95B7-8E65CA88FFC7}"/>
              </a:ext>
            </a:extLst>
          </p:cNvPr>
          <p:cNvSpPr>
            <a:spLocks noGrp="1"/>
          </p:cNvSpPr>
          <p:nvPr>
            <p:ph idx="1"/>
          </p:nvPr>
        </p:nvSpPr>
        <p:spPr>
          <a:xfrm>
            <a:off x="477838" y="928688"/>
            <a:ext cx="8607425" cy="5667375"/>
          </a:xfrm>
        </p:spPr>
        <p:txBody>
          <a:bodyPr rtlCol="0">
            <a:noAutofit/>
          </a:bodyPr>
          <a:lstStyle/>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De Minimis Increase in Income</a:t>
            </a:r>
            <a:r>
              <a:rPr lang="en-US" altLang="en-US" sz="2000" dirty="0">
                <a:solidFill>
                  <a:schemeClr val="tx1">
                    <a:lumMod val="75000"/>
                    <a:lumOff val="25000"/>
                  </a:schemeClr>
                </a:solidFill>
              </a:rPr>
              <a:t> - No recapture if a previously qualifying tenant’s income goes up by 40% or less</a:t>
            </a:r>
          </a:p>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Rule for 20% @ 50% or 40% @ 60% Projects</a:t>
            </a:r>
            <a:endParaRPr lang="en-US" altLang="en-US" sz="2000" dirty="0">
              <a:solidFill>
                <a:schemeClr val="tx1">
                  <a:lumMod val="75000"/>
                  <a:lumOff val="25000"/>
                </a:schemeClr>
              </a:solidFill>
            </a:endParaRP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rPr>
              <a:t>If tenant income exceeds 140% of the applicable 50% or 60% Area Median Income (“AMI”) limitation, then no unit will stay in compliance if the next available unit in the building is rented to a tenant with qualifying income</a:t>
            </a:r>
          </a:p>
          <a:p>
            <a:pPr lvl="2"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600" dirty="0">
                <a:solidFill>
                  <a:schemeClr val="tx1">
                    <a:lumMod val="75000"/>
                    <a:lumOff val="25000"/>
                  </a:schemeClr>
                </a:solidFill>
              </a:rPr>
              <a:t>Rule is easily met for 100% LIHTC Projects</a:t>
            </a:r>
          </a:p>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Rule for Income Averaging</a:t>
            </a:r>
            <a:r>
              <a:rPr lang="en-US" altLang="en-US" sz="2000" dirty="0">
                <a:solidFill>
                  <a:schemeClr val="tx1">
                    <a:lumMod val="75000"/>
                    <a:lumOff val="25000"/>
                  </a:schemeClr>
                </a:solidFill>
              </a:rPr>
              <a:t> – if income of tenant goes over 140% of greater of 60% AMI or the limitation for the unit, then no recapture if next unit is rented to a qualifying tenant</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rPr>
              <a:t>Application of this rule is unclear and most states prohibit income averaging with market rate projects</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rPr>
              <a:t>See LIHT 201 Session for additional discussion</a:t>
            </a:r>
          </a:p>
          <a:p>
            <a:pPr marL="647692" lvl="2" indent="-342900" eaLnBrk="1" fontAlgn="auto" hangingPunct="1">
              <a:lnSpc>
                <a:spcPts val="3463"/>
              </a:lnSpc>
              <a:spcBef>
                <a:spcPct val="0"/>
              </a:spcBef>
              <a:spcAft>
                <a:spcPts val="1438"/>
              </a:spcAft>
              <a:buFont typeface="Wingdings 3" charset="2"/>
              <a:buChar char=""/>
              <a:defRPr/>
            </a:pPr>
            <a:endParaRPr lang="en-US" altLang="en-US" dirty="0">
              <a:solidFill>
                <a:schemeClr val="accent1">
                  <a:lumMod val="75000"/>
                </a:schemeClr>
              </a:solidFill>
            </a:endParaRPr>
          </a:p>
          <a:p>
            <a:pPr eaLnBrk="1" fontAlgn="auto" hangingPunct="1">
              <a:spcAft>
                <a:spcPts val="0"/>
              </a:spcAft>
              <a:buFont typeface="Wingdings 3" charset="2"/>
              <a:buChar char=""/>
              <a:defRPr/>
            </a:pPr>
            <a:endParaRPr lang="en-US" sz="1400" dirty="0">
              <a:solidFill>
                <a:schemeClr val="tx1">
                  <a:lumMod val="75000"/>
                  <a:lumOff val="25000"/>
                </a:schemeClr>
              </a:solidFill>
            </a:endParaRPr>
          </a:p>
        </p:txBody>
      </p:sp>
      <p:pic>
        <p:nvPicPr>
          <p:cNvPr id="66564" name="Picture 3">
            <a:extLst>
              <a:ext uri="{FF2B5EF4-FFF2-40B4-BE49-F238E27FC236}">
                <a16:creationId xmlns:a16="http://schemas.microsoft.com/office/drawing/2014/main" id="{FF704215-C1A3-4099-97D3-3EA6D91AA7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a:extLst>
              <a:ext uri="{FF2B5EF4-FFF2-40B4-BE49-F238E27FC236}">
                <a16:creationId xmlns:a16="http://schemas.microsoft.com/office/drawing/2014/main" id="{8F4C8E17-7110-4BAD-80EE-848076EB899D}"/>
              </a:ext>
            </a:extLst>
          </p:cNvPr>
          <p:cNvSpPr>
            <a:spLocks noGrp="1"/>
          </p:cNvSpPr>
          <p:nvPr>
            <p:ph type="title"/>
          </p:nvPr>
        </p:nvSpPr>
        <p:spPr>
          <a:xfrm>
            <a:off x="677863" y="450850"/>
            <a:ext cx="8596312" cy="744538"/>
          </a:xfrm>
        </p:spPr>
        <p:txBody>
          <a:bodyPr/>
          <a:lstStyle/>
          <a:p>
            <a:pPr eaLnBrk="1" hangingPunct="1">
              <a:defRPr/>
            </a:pPr>
            <a:r>
              <a:rPr lang="en-US" altLang="en-US" sz="3400" dirty="0">
                <a:solidFill>
                  <a:schemeClr val="accent4">
                    <a:lumMod val="20000"/>
                    <a:lumOff val="80000"/>
                  </a:schemeClr>
                </a:solidFill>
              </a:rPr>
              <a:t>Vacant Unit Rule</a:t>
            </a:r>
          </a:p>
        </p:txBody>
      </p:sp>
      <p:sp>
        <p:nvSpPr>
          <p:cNvPr id="3" name="Content Placeholder 2">
            <a:extLst>
              <a:ext uri="{FF2B5EF4-FFF2-40B4-BE49-F238E27FC236}">
                <a16:creationId xmlns:a16="http://schemas.microsoft.com/office/drawing/2014/main" id="{B1822CCB-40F1-4FB5-95B7-8E65CA88FFC7}"/>
              </a:ext>
            </a:extLst>
          </p:cNvPr>
          <p:cNvSpPr>
            <a:spLocks noGrp="1"/>
          </p:cNvSpPr>
          <p:nvPr>
            <p:ph idx="1"/>
          </p:nvPr>
        </p:nvSpPr>
        <p:spPr>
          <a:xfrm>
            <a:off x="504825" y="1517650"/>
            <a:ext cx="8607425" cy="5224463"/>
          </a:xfrm>
        </p:spPr>
        <p:txBody>
          <a:bodyPr rtlCol="0">
            <a:noAutofit/>
          </a:bodyPr>
          <a:lstStyle/>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dirty="0">
                <a:solidFill>
                  <a:schemeClr val="tx1">
                    <a:lumMod val="75000"/>
                    <a:lumOff val="25000"/>
                  </a:schemeClr>
                </a:solidFill>
              </a:rPr>
              <a:t>A Vacant Unit will continue to be in compliance if reasonable attempts are made to rent the next available unit of equal or smaller size to an income qualified tenant</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rPr>
              <a:t>Reasonable Attempts means that efforts toward marketing and renting a unit that is suitable for occupancy must be made. This includes but is not limited to newspaper advertisement, vacancy posting at project site, internet, telephone outreach, etc. </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tx1">
                    <a:lumMod val="75000"/>
                    <a:lumOff val="25000"/>
                  </a:schemeClr>
                </a:solidFill>
              </a:rPr>
              <a:t>A unit must have been occupied by an income qualified tenant before the vacant unit rule will apply</a:t>
            </a:r>
          </a:p>
          <a:p>
            <a:pPr lvl="1" eaLnBrk="1" fontAlgn="auto" hangingPunct="1">
              <a:lnSpc>
                <a:spcPts val="3463"/>
              </a:lnSpc>
              <a:spcBef>
                <a:spcPct val="0"/>
              </a:spcBef>
              <a:spcAft>
                <a:spcPts val="1438"/>
              </a:spcAft>
              <a:defRPr/>
            </a:pPr>
            <a:endParaRPr lang="en-US" altLang="en-US" dirty="0">
              <a:solidFill>
                <a:schemeClr val="tx1">
                  <a:lumMod val="75000"/>
                  <a:lumOff val="25000"/>
                </a:schemeClr>
              </a:solidFill>
            </a:endParaRPr>
          </a:p>
          <a:p>
            <a:pPr marL="647692" lvl="2" indent="-342900" eaLnBrk="1" fontAlgn="auto" hangingPunct="1">
              <a:lnSpc>
                <a:spcPts val="3463"/>
              </a:lnSpc>
              <a:spcBef>
                <a:spcPct val="0"/>
              </a:spcBef>
              <a:spcAft>
                <a:spcPts val="1438"/>
              </a:spcAft>
              <a:buFont typeface="Wingdings 3" charset="2"/>
              <a:buChar char=""/>
              <a:defRPr/>
            </a:pPr>
            <a:endParaRPr lang="en-US" altLang="en-US" dirty="0">
              <a:solidFill>
                <a:schemeClr val="accent1">
                  <a:lumMod val="75000"/>
                </a:schemeClr>
              </a:solidFill>
            </a:endParaRPr>
          </a:p>
          <a:p>
            <a:pPr eaLnBrk="1" fontAlgn="auto" hangingPunct="1">
              <a:spcAft>
                <a:spcPts val="0"/>
              </a:spcAft>
              <a:buFont typeface="Wingdings 3" charset="2"/>
              <a:buChar char=""/>
              <a:defRPr/>
            </a:pPr>
            <a:endParaRPr lang="en-US" sz="1400" dirty="0">
              <a:solidFill>
                <a:schemeClr val="tx1">
                  <a:lumMod val="75000"/>
                  <a:lumOff val="25000"/>
                </a:schemeClr>
              </a:solidFill>
            </a:endParaRPr>
          </a:p>
        </p:txBody>
      </p:sp>
      <p:pic>
        <p:nvPicPr>
          <p:cNvPr id="68612" name="Picture 3">
            <a:extLst>
              <a:ext uri="{FF2B5EF4-FFF2-40B4-BE49-F238E27FC236}">
                <a16:creationId xmlns:a16="http://schemas.microsoft.com/office/drawing/2014/main" id="{F270B7ED-BE34-4282-AFFD-70678FC9B9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id="{7543DB12-9231-416C-ADBE-D5B908F3CFA4}"/>
              </a:ext>
            </a:extLst>
          </p:cNvPr>
          <p:cNvSpPr>
            <a:spLocks noGrp="1"/>
          </p:cNvSpPr>
          <p:nvPr>
            <p:ph type="title"/>
          </p:nvPr>
        </p:nvSpPr>
        <p:spPr>
          <a:xfrm>
            <a:off x="306388" y="215900"/>
            <a:ext cx="8596312" cy="882650"/>
          </a:xfrm>
        </p:spPr>
        <p:txBody>
          <a:bodyPr/>
          <a:lstStyle/>
          <a:p>
            <a:pPr>
              <a:defRPr/>
            </a:pPr>
            <a:r>
              <a:rPr lang="en-US" altLang="en-US" dirty="0">
                <a:solidFill>
                  <a:schemeClr val="accent4">
                    <a:lumMod val="20000"/>
                    <a:lumOff val="80000"/>
                  </a:schemeClr>
                </a:solidFill>
              </a:rPr>
              <a:t>Extended Use Agreement</a:t>
            </a:r>
          </a:p>
        </p:txBody>
      </p:sp>
      <p:sp>
        <p:nvSpPr>
          <p:cNvPr id="4" name="Content Placeholder 2">
            <a:extLst>
              <a:ext uri="{FF2B5EF4-FFF2-40B4-BE49-F238E27FC236}">
                <a16:creationId xmlns:a16="http://schemas.microsoft.com/office/drawing/2014/main" id="{BA599B8F-8290-4813-B2D9-1B7A0AF6E7A7}"/>
              </a:ext>
            </a:extLst>
          </p:cNvPr>
          <p:cNvSpPr>
            <a:spLocks noGrp="1"/>
          </p:cNvSpPr>
          <p:nvPr>
            <p:ph idx="1"/>
          </p:nvPr>
        </p:nvSpPr>
        <p:spPr>
          <a:xfrm>
            <a:off x="420688" y="908050"/>
            <a:ext cx="8482012" cy="5734050"/>
          </a:xfrm>
        </p:spPr>
        <p:txBody>
          <a:bodyPr rtlCol="0">
            <a:noAutofit/>
          </a:bodyPr>
          <a:lstStyle/>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dirty="0">
                <a:solidFill>
                  <a:schemeClr val="tx1">
                    <a:lumMod val="75000"/>
                    <a:lumOff val="25000"/>
                  </a:schemeClr>
                </a:solidFill>
              </a:rPr>
              <a:t>A building will be eligible for LIHTC only if an extended low income housing commitment, with an affordability term of at least 30 years, is in effect as of the end of the taxable year in which any credits are to be taken</a:t>
            </a:r>
          </a:p>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dirty="0">
                <a:solidFill>
                  <a:schemeClr val="tx1">
                    <a:lumMod val="75000"/>
                    <a:lumOff val="25000"/>
                  </a:schemeClr>
                </a:solidFill>
              </a:rPr>
              <a:t>Termination of Extended Use Period – The extended use period is terminated in two situations:</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bg2"/>
                </a:solidFill>
              </a:rPr>
              <a:t>Foreclosure of the Qualified Low-Income Property </a:t>
            </a:r>
          </a:p>
          <a:p>
            <a:pPr lvl="1"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800" dirty="0">
                <a:solidFill>
                  <a:schemeClr val="bg2"/>
                </a:solidFill>
              </a:rPr>
              <a:t>A failure of the housing credit agency to provide a buyer with a “Qualified Contract” for the project who will maintain the project as a qualified low income project.  The Agency must locate a qualified buyer within 1 year of notification by the owner</a:t>
            </a:r>
          </a:p>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dirty="0">
                <a:solidFill>
                  <a:schemeClr val="tx1">
                    <a:lumMod val="75000"/>
                    <a:lumOff val="25000"/>
                  </a:schemeClr>
                </a:solidFill>
              </a:rPr>
              <a:t>Notwithstanding the termination of the extended use period, low-income tenants may not be evicted (other than for cause), nor may rent be increased for a period of </a:t>
            </a:r>
            <a:r>
              <a:rPr lang="en-US" altLang="en-US" sz="2000" u="sng" dirty="0">
                <a:solidFill>
                  <a:schemeClr val="tx1">
                    <a:lumMod val="75000"/>
                    <a:lumOff val="25000"/>
                  </a:schemeClr>
                </a:solidFill>
              </a:rPr>
              <a:t>three years</a:t>
            </a:r>
            <a:r>
              <a:rPr lang="en-US" altLang="en-US" sz="2000" dirty="0">
                <a:solidFill>
                  <a:schemeClr val="tx1">
                    <a:lumMod val="75000"/>
                    <a:lumOff val="25000"/>
                  </a:schemeClr>
                </a:solidFill>
              </a:rPr>
              <a:t> following such termination</a:t>
            </a:r>
          </a:p>
          <a:p>
            <a:pPr marL="647692" lvl="2" indent="-342900" eaLnBrk="1" fontAlgn="auto" hangingPunct="1">
              <a:lnSpc>
                <a:spcPts val="3463"/>
              </a:lnSpc>
              <a:spcBef>
                <a:spcPct val="0"/>
              </a:spcBef>
              <a:spcAft>
                <a:spcPts val="1438"/>
              </a:spcAft>
              <a:buFont typeface="Wingdings 3" charset="2"/>
              <a:buChar char=""/>
              <a:defRPr/>
            </a:pPr>
            <a:endParaRPr lang="en-US" altLang="en-US" dirty="0">
              <a:solidFill>
                <a:schemeClr val="accent1">
                  <a:lumMod val="75000"/>
                </a:schemeClr>
              </a:solidFill>
            </a:endParaRPr>
          </a:p>
          <a:p>
            <a:pPr eaLnBrk="1" fontAlgn="auto" hangingPunct="1">
              <a:spcAft>
                <a:spcPts val="0"/>
              </a:spcAft>
              <a:buFont typeface="Wingdings 3" charset="2"/>
              <a:buChar char=""/>
              <a:defRPr/>
            </a:pPr>
            <a:endParaRPr lang="en-US" sz="1400" dirty="0">
              <a:solidFill>
                <a:schemeClr val="tx1">
                  <a:lumMod val="75000"/>
                  <a:lumOff val="25000"/>
                </a:schemeClr>
              </a:solidFill>
            </a:endParaRPr>
          </a:p>
        </p:txBody>
      </p:sp>
      <p:pic>
        <p:nvPicPr>
          <p:cNvPr id="70660" name="Picture 3">
            <a:extLst>
              <a:ext uri="{FF2B5EF4-FFF2-40B4-BE49-F238E27FC236}">
                <a16:creationId xmlns:a16="http://schemas.microsoft.com/office/drawing/2014/main" id="{2B4AA4B3-80D1-49E9-8C0C-5A9008D763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451FA427-2F45-403C-BF07-8FB21198F06E}"/>
              </a:ext>
            </a:extLst>
          </p:cNvPr>
          <p:cNvSpPr>
            <a:spLocks noGrp="1"/>
          </p:cNvSpPr>
          <p:nvPr>
            <p:ph type="title"/>
          </p:nvPr>
        </p:nvSpPr>
        <p:spPr/>
        <p:txBody>
          <a:bodyPr/>
          <a:lstStyle/>
          <a:p>
            <a:pPr>
              <a:defRPr/>
            </a:pPr>
            <a:r>
              <a:rPr lang="en-US" altLang="en-US" dirty="0">
                <a:solidFill>
                  <a:schemeClr val="accent4">
                    <a:lumMod val="20000"/>
                    <a:lumOff val="80000"/>
                  </a:schemeClr>
                </a:solidFill>
              </a:rPr>
              <a:t>Fifteen Year Compliance Period</a:t>
            </a:r>
          </a:p>
        </p:txBody>
      </p:sp>
      <p:sp>
        <p:nvSpPr>
          <p:cNvPr id="4" name="Content Placeholder 2">
            <a:extLst>
              <a:ext uri="{FF2B5EF4-FFF2-40B4-BE49-F238E27FC236}">
                <a16:creationId xmlns:a16="http://schemas.microsoft.com/office/drawing/2014/main" id="{E7AB0241-00A0-4804-B6F1-BB915DD84792}"/>
              </a:ext>
            </a:extLst>
          </p:cNvPr>
          <p:cNvSpPr>
            <a:spLocks noGrp="1"/>
          </p:cNvSpPr>
          <p:nvPr>
            <p:ph idx="1"/>
          </p:nvPr>
        </p:nvSpPr>
        <p:spPr>
          <a:xfrm>
            <a:off x="677863" y="1477963"/>
            <a:ext cx="8596312" cy="5037137"/>
          </a:xfrm>
        </p:spPr>
        <p:txBody>
          <a:bodyPr rtlCol="0">
            <a:noAutofit/>
          </a:bodyPr>
          <a:lstStyle/>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Rule</a:t>
            </a:r>
            <a:r>
              <a:rPr lang="en-US" altLang="en-US" sz="2000" dirty="0">
                <a:solidFill>
                  <a:schemeClr val="tx1">
                    <a:lumMod val="75000"/>
                    <a:lumOff val="25000"/>
                  </a:schemeClr>
                </a:solidFill>
              </a:rPr>
              <a:t> - A Qualified Low-Income Housing Project must comply continuously with the minimum set-aside requirement, i.e., the 20/50, 40/60 or income averaging tests, for the full 15 year compliance period </a:t>
            </a:r>
          </a:p>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Failure to meet requirement Minimum Set-Aside</a:t>
            </a:r>
            <a:r>
              <a:rPr lang="en-US" altLang="en-US" sz="2000" dirty="0">
                <a:solidFill>
                  <a:schemeClr val="tx1">
                    <a:lumMod val="75000"/>
                    <a:lumOff val="25000"/>
                  </a:schemeClr>
                </a:solidFill>
              </a:rPr>
              <a:t> - results in a complete invalidation of the project as an LIHTC and a recapture of </a:t>
            </a:r>
            <a:r>
              <a:rPr lang="en-US" altLang="en-US" sz="2000">
                <a:solidFill>
                  <a:schemeClr val="tx1">
                    <a:lumMod val="75000"/>
                    <a:lumOff val="25000"/>
                  </a:schemeClr>
                </a:solidFill>
              </a:rPr>
              <a:t>tax credits</a:t>
            </a:r>
            <a:endParaRPr lang="en-US" altLang="en-US" sz="2000" dirty="0">
              <a:solidFill>
                <a:schemeClr val="tx1">
                  <a:lumMod val="75000"/>
                  <a:lumOff val="25000"/>
                </a:schemeClr>
              </a:solidFill>
            </a:endParaRPr>
          </a:p>
          <a:p>
            <a:pPr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tx1">
                    <a:lumMod val="75000"/>
                    <a:lumOff val="25000"/>
                  </a:schemeClr>
                </a:solidFill>
              </a:rPr>
              <a:t>Failure to Maintain Applicable Fraction</a:t>
            </a:r>
            <a:r>
              <a:rPr lang="en-US" altLang="en-US" sz="2000" dirty="0">
                <a:solidFill>
                  <a:schemeClr val="tx1">
                    <a:lumMod val="75000"/>
                    <a:lumOff val="25000"/>
                  </a:schemeClr>
                </a:solidFill>
              </a:rPr>
              <a:t> - any reduction in the number of qualifying units originally taken into account for the calculation of qualified basis, and, hence, the calculation of the credit amount, will result in partial recapture</a:t>
            </a:r>
          </a:p>
          <a:p>
            <a:pPr marL="647692" lvl="2" indent="-342900" eaLnBrk="1" fontAlgn="auto" hangingPunct="1">
              <a:lnSpc>
                <a:spcPts val="3463"/>
              </a:lnSpc>
              <a:spcBef>
                <a:spcPct val="0"/>
              </a:spcBef>
              <a:spcAft>
                <a:spcPts val="1438"/>
              </a:spcAft>
              <a:buFont typeface="Wingdings 3" charset="2"/>
              <a:buChar char=""/>
              <a:defRPr/>
            </a:pPr>
            <a:endParaRPr lang="en-US" altLang="en-US" dirty="0">
              <a:solidFill>
                <a:schemeClr val="accent1">
                  <a:lumMod val="75000"/>
                </a:schemeClr>
              </a:solidFill>
            </a:endParaRPr>
          </a:p>
          <a:p>
            <a:pPr eaLnBrk="1" fontAlgn="auto" hangingPunct="1">
              <a:spcAft>
                <a:spcPts val="0"/>
              </a:spcAft>
              <a:buFont typeface="Wingdings 3" charset="2"/>
              <a:buChar char=""/>
              <a:defRPr/>
            </a:pPr>
            <a:endParaRPr lang="en-US" sz="1400" dirty="0">
              <a:solidFill>
                <a:schemeClr val="tx1">
                  <a:lumMod val="75000"/>
                  <a:lumOff val="25000"/>
                </a:schemeClr>
              </a:solidFill>
            </a:endParaRPr>
          </a:p>
        </p:txBody>
      </p:sp>
      <p:pic>
        <p:nvPicPr>
          <p:cNvPr id="72708" name="Picture 3">
            <a:extLst>
              <a:ext uri="{FF2B5EF4-FFF2-40B4-BE49-F238E27FC236}">
                <a16:creationId xmlns:a16="http://schemas.microsoft.com/office/drawing/2014/main" id="{54A00D95-E30E-4104-B23A-583398695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556D7869-EE72-46AE-9117-E5C789086722}"/>
              </a:ext>
            </a:extLst>
          </p:cNvPr>
          <p:cNvSpPr>
            <a:spLocks noGrp="1"/>
          </p:cNvSpPr>
          <p:nvPr>
            <p:ph type="title"/>
          </p:nvPr>
        </p:nvSpPr>
        <p:spPr/>
        <p:txBody>
          <a:bodyPr/>
          <a:lstStyle/>
          <a:p>
            <a:r>
              <a:rPr lang="en-US" altLang="en-US"/>
              <a:t>Recapture Events</a:t>
            </a:r>
          </a:p>
        </p:txBody>
      </p:sp>
      <p:sp>
        <p:nvSpPr>
          <p:cNvPr id="74755" name="Content Placeholder 2">
            <a:extLst>
              <a:ext uri="{FF2B5EF4-FFF2-40B4-BE49-F238E27FC236}">
                <a16:creationId xmlns:a16="http://schemas.microsoft.com/office/drawing/2014/main" id="{56C66649-75A9-4D8A-B33F-6667F0D4A60E}"/>
              </a:ext>
            </a:extLst>
          </p:cNvPr>
          <p:cNvSpPr>
            <a:spLocks noGrp="1"/>
          </p:cNvSpPr>
          <p:nvPr>
            <p:ph idx="1"/>
          </p:nvPr>
        </p:nvSpPr>
        <p:spPr>
          <a:xfrm>
            <a:off x="677863" y="1408113"/>
            <a:ext cx="8596312" cy="5216525"/>
          </a:xfrm>
        </p:spPr>
        <p:txBody>
          <a:bodyPr/>
          <a:lstStyle/>
          <a:p>
            <a:r>
              <a:rPr lang="en-US" altLang="en-US"/>
              <a:t>Change in ownership</a:t>
            </a:r>
          </a:p>
          <a:p>
            <a:pPr lvl="1"/>
            <a:r>
              <a:rPr lang="en-US" altLang="en-US"/>
              <a:t>Transfer of building</a:t>
            </a:r>
          </a:p>
          <a:p>
            <a:pPr lvl="1"/>
            <a:r>
              <a:rPr lang="en-US" altLang="en-US"/>
              <a:t>Change in members of Owner – 1/3 of interest</a:t>
            </a:r>
          </a:p>
          <a:p>
            <a:pPr lvl="1"/>
            <a:r>
              <a:rPr lang="en-US" altLang="en-US"/>
              <a:t>No immediate recapture if reasonably expected that the building will continue to be operated as a qualified low-income building for the remaining Compliance Period</a:t>
            </a:r>
          </a:p>
          <a:p>
            <a:r>
              <a:rPr lang="en-US" altLang="en-US"/>
              <a:t>Change in Qualified Basis</a:t>
            </a:r>
          </a:p>
          <a:p>
            <a:pPr lvl="1"/>
            <a:r>
              <a:rPr lang="en-US" altLang="en-US"/>
              <a:t>Reduction in Applicable Fraction</a:t>
            </a:r>
          </a:p>
          <a:p>
            <a:pPr lvl="2"/>
            <a:r>
              <a:rPr lang="en-US" altLang="en-US"/>
              <a:t>Failure to meet minimum set-aside</a:t>
            </a:r>
          </a:p>
          <a:p>
            <a:pPr lvl="2"/>
            <a:r>
              <a:rPr lang="en-US" altLang="en-US"/>
              <a:t>Impermissible rent increases</a:t>
            </a:r>
          </a:p>
          <a:p>
            <a:pPr lvl="2"/>
            <a:r>
              <a:rPr lang="en-US" altLang="en-US"/>
              <a:t>Disqualified tenants</a:t>
            </a:r>
          </a:p>
          <a:p>
            <a:pPr lvl="2"/>
            <a:r>
              <a:rPr lang="en-US" altLang="en-US"/>
              <a:t>Change in unit mix</a:t>
            </a:r>
          </a:p>
          <a:p>
            <a:pPr lvl="2"/>
            <a:r>
              <a:rPr lang="en-US" altLang="en-US"/>
              <a:t>Habitability </a:t>
            </a:r>
          </a:p>
          <a:p>
            <a:pPr lvl="2"/>
            <a:r>
              <a:rPr lang="en-US" altLang="en-US"/>
              <a:t>Exception for de minimis increase in tenant income</a:t>
            </a:r>
          </a:p>
          <a:p>
            <a:pPr lvl="2"/>
            <a:r>
              <a:rPr lang="en-US" altLang="en-US"/>
              <a:t>Vacant units (reasonable attempts to rent)</a:t>
            </a:r>
          </a:p>
        </p:txBody>
      </p:sp>
      <p:pic>
        <p:nvPicPr>
          <p:cNvPr id="4" name="Picture 3">
            <a:extLst>
              <a:ext uri="{FF2B5EF4-FFF2-40B4-BE49-F238E27FC236}">
                <a16:creationId xmlns:a16="http://schemas.microsoft.com/office/drawing/2014/main" id="{EE135541-063A-4731-9CF2-7F9766D37C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79E4A090-7811-4291-ABEA-BE44A0CBCA10}"/>
              </a:ext>
            </a:extLst>
          </p:cNvPr>
          <p:cNvSpPr>
            <a:spLocks noGrp="1"/>
          </p:cNvSpPr>
          <p:nvPr>
            <p:ph type="title"/>
          </p:nvPr>
        </p:nvSpPr>
        <p:spPr>
          <a:xfrm>
            <a:off x="677863" y="609600"/>
            <a:ext cx="8596312" cy="995363"/>
          </a:xfrm>
        </p:spPr>
        <p:txBody>
          <a:bodyPr/>
          <a:lstStyle/>
          <a:p>
            <a:r>
              <a:rPr lang="en-US" altLang="en-US"/>
              <a:t>Recapture, continued</a:t>
            </a:r>
          </a:p>
        </p:txBody>
      </p:sp>
      <p:sp>
        <p:nvSpPr>
          <p:cNvPr id="75779" name="Content Placeholder 2">
            <a:extLst>
              <a:ext uri="{FF2B5EF4-FFF2-40B4-BE49-F238E27FC236}">
                <a16:creationId xmlns:a16="http://schemas.microsoft.com/office/drawing/2014/main" id="{A19B4B17-A473-43D4-B125-42CDBADF434B}"/>
              </a:ext>
            </a:extLst>
          </p:cNvPr>
          <p:cNvSpPr>
            <a:spLocks noGrp="1"/>
          </p:cNvSpPr>
          <p:nvPr>
            <p:ph idx="1"/>
          </p:nvPr>
        </p:nvSpPr>
        <p:spPr>
          <a:xfrm>
            <a:off x="677863" y="1604963"/>
            <a:ext cx="8596312" cy="4427537"/>
          </a:xfrm>
        </p:spPr>
        <p:txBody>
          <a:bodyPr/>
          <a:lstStyle/>
          <a:p>
            <a:pPr lvl="1"/>
            <a:r>
              <a:rPr lang="en-US" altLang="en-US"/>
              <a:t>Reduction in Eligible Basis</a:t>
            </a:r>
          </a:p>
          <a:p>
            <a:pPr lvl="2"/>
            <a:r>
              <a:rPr lang="en-US" altLang="en-US"/>
              <a:t>Conversion to non-residential use</a:t>
            </a:r>
          </a:p>
          <a:p>
            <a:pPr lvl="2"/>
            <a:r>
              <a:rPr lang="en-US" altLang="en-US"/>
              <a:t>Casualty loss</a:t>
            </a:r>
          </a:p>
          <a:p>
            <a:pPr lvl="1"/>
            <a:r>
              <a:rPr lang="en-US" altLang="en-US"/>
              <a:t>Both as determined at the end of the first year of the Credit Period</a:t>
            </a:r>
          </a:p>
          <a:p>
            <a:pPr lvl="1"/>
            <a:r>
              <a:rPr lang="en-US" altLang="en-US"/>
              <a:t>Recapture Amount:</a:t>
            </a:r>
          </a:p>
          <a:p>
            <a:pPr lvl="2"/>
            <a:r>
              <a:rPr lang="en-US" altLang="en-US"/>
              <a:t>Accelerated portion of credit</a:t>
            </a:r>
          </a:p>
          <a:p>
            <a:pPr lvl="2"/>
            <a:r>
              <a:rPr lang="en-US" altLang="en-US"/>
              <a:t>Years 1-11 – 1/3 of all prior credits</a:t>
            </a:r>
          </a:p>
          <a:p>
            <a:pPr lvl="2"/>
            <a:r>
              <a:rPr lang="en-US" altLang="en-US"/>
              <a:t>Year 12 – 4/15 of credits</a:t>
            </a:r>
          </a:p>
          <a:p>
            <a:pPr lvl="2"/>
            <a:r>
              <a:rPr lang="en-US" altLang="en-US"/>
              <a:t>Year 13 – 3/15 of credits</a:t>
            </a:r>
          </a:p>
          <a:p>
            <a:pPr lvl="2"/>
            <a:r>
              <a:rPr lang="en-US" altLang="en-US"/>
              <a:t>Year 14 – 2/15 of credits</a:t>
            </a:r>
          </a:p>
          <a:p>
            <a:pPr lvl="2"/>
            <a:r>
              <a:rPr lang="en-US" altLang="en-US"/>
              <a:t>Year 15 – 1/15 of credits</a:t>
            </a:r>
          </a:p>
          <a:p>
            <a:pPr lvl="1"/>
            <a:r>
              <a:rPr lang="en-US" altLang="en-US"/>
              <a:t>Plus interest on the recaptured amount</a:t>
            </a:r>
          </a:p>
          <a:p>
            <a:endParaRPr lang="en-US" altLang="en-US"/>
          </a:p>
        </p:txBody>
      </p:sp>
      <p:pic>
        <p:nvPicPr>
          <p:cNvPr id="4" name="Picture 3">
            <a:extLst>
              <a:ext uri="{FF2B5EF4-FFF2-40B4-BE49-F238E27FC236}">
                <a16:creationId xmlns:a16="http://schemas.microsoft.com/office/drawing/2014/main" id="{D3C32256-FD34-4301-8786-E3F8C4A2C4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2FDCA57D-8A49-48D3-AB5F-18DE13DDF4E4}"/>
              </a:ext>
            </a:extLst>
          </p:cNvPr>
          <p:cNvSpPr>
            <a:spLocks noGrp="1"/>
          </p:cNvSpPr>
          <p:nvPr>
            <p:ph type="title"/>
          </p:nvPr>
        </p:nvSpPr>
        <p:spPr>
          <a:xfrm>
            <a:off x="677863" y="609600"/>
            <a:ext cx="9066212" cy="914400"/>
          </a:xfrm>
        </p:spPr>
        <p:txBody>
          <a:bodyPr>
            <a:normAutofit fontScale="90000"/>
          </a:bodyPr>
          <a:lstStyle/>
          <a:p>
            <a:pPr>
              <a:defRPr/>
            </a:pPr>
            <a:r>
              <a:rPr lang="en-US" altLang="en-US" dirty="0">
                <a:solidFill>
                  <a:schemeClr val="accent4">
                    <a:lumMod val="20000"/>
                    <a:lumOff val="80000"/>
                  </a:schemeClr>
                </a:solidFill>
              </a:rPr>
              <a:t>Allocation Process and Documents – 9% Credits</a:t>
            </a:r>
          </a:p>
        </p:txBody>
      </p:sp>
      <p:sp>
        <p:nvSpPr>
          <p:cNvPr id="73731" name="Content Placeholder 2">
            <a:extLst>
              <a:ext uri="{FF2B5EF4-FFF2-40B4-BE49-F238E27FC236}">
                <a16:creationId xmlns:a16="http://schemas.microsoft.com/office/drawing/2014/main" id="{DFF13A62-E813-445D-AA3B-F2E8EFE24D49}"/>
              </a:ext>
            </a:extLst>
          </p:cNvPr>
          <p:cNvSpPr>
            <a:spLocks noGrp="1"/>
          </p:cNvSpPr>
          <p:nvPr>
            <p:ph idx="1"/>
          </p:nvPr>
        </p:nvSpPr>
        <p:spPr>
          <a:xfrm>
            <a:off x="677863" y="1616075"/>
            <a:ext cx="9605962" cy="4213225"/>
          </a:xfrm>
        </p:spPr>
        <p:txBody>
          <a:bodyPr/>
          <a:lstStyle/>
          <a:p>
            <a:pPr>
              <a:buClr>
                <a:schemeClr val="accent3">
                  <a:lumMod val="20000"/>
                  <a:lumOff val="80000"/>
                </a:schemeClr>
              </a:buClr>
              <a:buFont typeface="Wingdings" panose="05000000000000000000" pitchFamily="2" charset="2"/>
              <a:buChar char="Ø"/>
              <a:defRPr/>
            </a:pPr>
            <a:r>
              <a:rPr lang="en-US" altLang="en-US" sz="2400" dirty="0"/>
              <a:t>Application</a:t>
            </a:r>
          </a:p>
          <a:p>
            <a:pPr>
              <a:buClr>
                <a:schemeClr val="accent3">
                  <a:lumMod val="20000"/>
                  <a:lumOff val="80000"/>
                </a:schemeClr>
              </a:buClr>
              <a:buFont typeface="Wingdings" panose="05000000000000000000" pitchFamily="2" charset="2"/>
              <a:buChar char="Ø"/>
              <a:defRPr/>
            </a:pPr>
            <a:r>
              <a:rPr lang="en-US" altLang="en-US" sz="2400" dirty="0"/>
              <a:t>Reservation</a:t>
            </a:r>
          </a:p>
          <a:p>
            <a:pPr>
              <a:buClr>
                <a:schemeClr val="accent3">
                  <a:lumMod val="20000"/>
                  <a:lumOff val="80000"/>
                </a:schemeClr>
              </a:buClr>
              <a:buFont typeface="Wingdings" panose="05000000000000000000" pitchFamily="2" charset="2"/>
              <a:buChar char="Ø"/>
              <a:defRPr/>
            </a:pPr>
            <a:r>
              <a:rPr lang="en-US" altLang="en-US" sz="2400" dirty="0"/>
              <a:t>Carryover Allocation</a:t>
            </a:r>
          </a:p>
          <a:p>
            <a:pPr>
              <a:buClr>
                <a:schemeClr val="accent3">
                  <a:lumMod val="20000"/>
                  <a:lumOff val="80000"/>
                </a:schemeClr>
              </a:buClr>
              <a:buFont typeface="Wingdings" panose="05000000000000000000" pitchFamily="2" charset="2"/>
              <a:buChar char="Ø"/>
              <a:defRPr/>
            </a:pPr>
            <a:r>
              <a:rPr lang="en-US" altLang="en-US" sz="2400" dirty="0"/>
              <a:t>10% Test</a:t>
            </a:r>
          </a:p>
        </p:txBody>
      </p:sp>
      <p:pic>
        <p:nvPicPr>
          <p:cNvPr id="76804" name="Picture 3">
            <a:extLst>
              <a:ext uri="{FF2B5EF4-FFF2-40B4-BE49-F238E27FC236}">
                <a16:creationId xmlns:a16="http://schemas.microsoft.com/office/drawing/2014/main" id="{6A4374B7-E090-490E-A9CA-2C871BFBC7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a:extLst>
              <a:ext uri="{FF2B5EF4-FFF2-40B4-BE49-F238E27FC236}">
                <a16:creationId xmlns:a16="http://schemas.microsoft.com/office/drawing/2014/main" id="{38D787CE-E91E-4565-B1A0-CE4EBC416A2F}"/>
              </a:ext>
            </a:extLst>
          </p:cNvPr>
          <p:cNvSpPr>
            <a:spLocks noGrp="1"/>
          </p:cNvSpPr>
          <p:nvPr>
            <p:ph type="title"/>
          </p:nvPr>
        </p:nvSpPr>
        <p:spPr>
          <a:xfrm>
            <a:off x="677863" y="609600"/>
            <a:ext cx="8596312" cy="890588"/>
          </a:xfrm>
        </p:spPr>
        <p:txBody>
          <a:bodyPr/>
          <a:lstStyle/>
          <a:p>
            <a:pPr>
              <a:defRPr/>
            </a:pPr>
            <a:r>
              <a:rPr lang="en-US" altLang="en-US" dirty="0">
                <a:solidFill>
                  <a:schemeClr val="accent4">
                    <a:lumMod val="20000"/>
                    <a:lumOff val="80000"/>
                  </a:schemeClr>
                </a:solidFill>
              </a:rPr>
              <a:t>9% Credits - Carryover Allocation</a:t>
            </a:r>
          </a:p>
        </p:txBody>
      </p:sp>
      <p:sp>
        <p:nvSpPr>
          <p:cNvPr id="3" name="Content Placeholder 2">
            <a:extLst>
              <a:ext uri="{FF2B5EF4-FFF2-40B4-BE49-F238E27FC236}">
                <a16:creationId xmlns:a16="http://schemas.microsoft.com/office/drawing/2014/main" id="{1F61ABE7-1865-47E7-B37D-2D9902FE571B}"/>
              </a:ext>
            </a:extLst>
          </p:cNvPr>
          <p:cNvSpPr>
            <a:spLocks noGrp="1"/>
          </p:cNvSpPr>
          <p:nvPr>
            <p:ph idx="1"/>
          </p:nvPr>
        </p:nvSpPr>
        <p:spPr>
          <a:xfrm>
            <a:off x="677863" y="1428750"/>
            <a:ext cx="7551737" cy="5256213"/>
          </a:xfrm>
        </p:spPr>
        <p:txBody>
          <a:bodyPr/>
          <a:lstStyle/>
          <a:p>
            <a:pPr eaLnBrk="1" fontAlgn="auto" hangingPunct="1">
              <a:lnSpc>
                <a:spcPts val="2800"/>
              </a:lnSpc>
              <a:spcBef>
                <a:spcPct val="0"/>
              </a:spcBef>
              <a:spcAft>
                <a:spcPts val="1438"/>
              </a:spcAft>
              <a:buClr>
                <a:schemeClr val="accent3">
                  <a:lumMod val="20000"/>
                  <a:lumOff val="80000"/>
                </a:schemeClr>
              </a:buClr>
              <a:buFont typeface="Wingdings" panose="05000000000000000000" pitchFamily="2" charset="2"/>
              <a:buChar char="Ø"/>
              <a:defRPr/>
            </a:pPr>
            <a:r>
              <a:rPr lang="en-US" altLang="en-US" dirty="0">
                <a:solidFill>
                  <a:schemeClr val="tx1">
                    <a:lumMod val="75000"/>
                    <a:lumOff val="25000"/>
                  </a:schemeClr>
                </a:solidFill>
              </a:rPr>
              <a:t>Carryover Allocations are the typical method in which credits are allocated</a:t>
            </a:r>
          </a:p>
          <a:p>
            <a:pPr marL="647692" lvl="2" indent="-342900"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600" u="sng" dirty="0">
                <a:solidFill>
                  <a:schemeClr val="tx1">
                    <a:lumMod val="75000"/>
                    <a:lumOff val="25000"/>
                  </a:schemeClr>
                </a:solidFill>
              </a:rPr>
              <a:t>Timing</a:t>
            </a:r>
            <a:r>
              <a:rPr lang="en-US" altLang="en-US" sz="1600" dirty="0">
                <a:solidFill>
                  <a:schemeClr val="tx1">
                    <a:lumMod val="75000"/>
                    <a:lumOff val="25000"/>
                  </a:schemeClr>
                </a:solidFill>
              </a:rPr>
              <a:t> - Credit Agency must issue carryover in the year of the credits that are being allocated (i.e., if 2019 credits are being used, then the Carryover Allocation must be allocated during the 2019 calendar year)</a:t>
            </a:r>
          </a:p>
          <a:p>
            <a:pPr marL="1181068" lvl="2" indent="-342900"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600" dirty="0">
                <a:solidFill>
                  <a:schemeClr val="bg2"/>
                </a:solidFill>
              </a:rPr>
              <a:t>Carryover cannot be issued before or after the calendar year of the credits</a:t>
            </a:r>
          </a:p>
          <a:p>
            <a:pPr marL="647692" lvl="2" indent="-342900"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600" u="sng" dirty="0">
                <a:solidFill>
                  <a:schemeClr val="tx1">
                    <a:lumMod val="75000"/>
                    <a:lumOff val="25000"/>
                  </a:schemeClr>
                </a:solidFill>
              </a:rPr>
              <a:t>10% Test for Carryover Allocations</a:t>
            </a:r>
            <a:r>
              <a:rPr lang="en-US" altLang="en-US" sz="1600" dirty="0">
                <a:solidFill>
                  <a:schemeClr val="tx1">
                    <a:lumMod val="75000"/>
                    <a:lumOff val="25000"/>
                  </a:schemeClr>
                </a:solidFill>
              </a:rPr>
              <a:t> – Project must spend at least 10% of the project land and building costs within 1 year of the Carryover </a:t>
            </a:r>
          </a:p>
          <a:p>
            <a:pPr marL="1181068" lvl="2" indent="-342900"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600" u="sng" dirty="0">
                <a:solidFill>
                  <a:schemeClr val="bg2"/>
                </a:solidFill>
              </a:rPr>
              <a:t>10% Certification</a:t>
            </a:r>
            <a:r>
              <a:rPr lang="en-US" altLang="en-US" sz="1600" dirty="0">
                <a:solidFill>
                  <a:schemeClr val="bg2"/>
                </a:solidFill>
              </a:rPr>
              <a:t> - Must send an accountant’s report to the Credit Agency certifying that the 10% requirement was met</a:t>
            </a:r>
          </a:p>
          <a:p>
            <a:pPr marL="647692" lvl="2" indent="-342900" eaLnBrk="1" fontAlgn="auto"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1600" u="sng" dirty="0">
                <a:solidFill>
                  <a:schemeClr val="tx1">
                    <a:lumMod val="75000"/>
                    <a:lumOff val="25000"/>
                  </a:schemeClr>
                </a:solidFill>
              </a:rPr>
              <a:t>Placement in Service Deadline</a:t>
            </a:r>
            <a:r>
              <a:rPr lang="en-US" altLang="en-US" sz="1600" dirty="0">
                <a:solidFill>
                  <a:schemeClr val="tx1">
                    <a:lumMod val="75000"/>
                    <a:lumOff val="25000"/>
                  </a:schemeClr>
                </a:solidFill>
              </a:rPr>
              <a:t> - Project must be placed in service by the end of the 2</a:t>
            </a:r>
            <a:r>
              <a:rPr lang="en-US" altLang="en-US" sz="1600" baseline="30000" dirty="0">
                <a:solidFill>
                  <a:schemeClr val="tx1">
                    <a:lumMod val="75000"/>
                    <a:lumOff val="25000"/>
                  </a:schemeClr>
                </a:solidFill>
              </a:rPr>
              <a:t>nd</a:t>
            </a:r>
            <a:r>
              <a:rPr lang="en-US" altLang="en-US" sz="1600" dirty="0">
                <a:solidFill>
                  <a:schemeClr val="tx1">
                    <a:lumMod val="75000"/>
                    <a:lumOff val="25000"/>
                  </a:schemeClr>
                </a:solidFill>
              </a:rPr>
              <a:t> calendar year after the Carryover Allocation is issued</a:t>
            </a:r>
          </a:p>
          <a:p>
            <a:pPr>
              <a:defRPr/>
            </a:pPr>
            <a:endParaRPr lang="en-US" dirty="0"/>
          </a:p>
        </p:txBody>
      </p:sp>
      <p:sp>
        <p:nvSpPr>
          <p:cNvPr id="4" name="TextBox 3">
            <a:extLst>
              <a:ext uri="{FF2B5EF4-FFF2-40B4-BE49-F238E27FC236}">
                <a16:creationId xmlns:a16="http://schemas.microsoft.com/office/drawing/2014/main" id="{104FCAEC-BC9D-4977-ABF1-9FA0E10263A1}"/>
              </a:ext>
            </a:extLst>
          </p:cNvPr>
          <p:cNvSpPr txBox="1">
            <a:spLocks/>
          </p:cNvSpPr>
          <p:nvPr/>
        </p:nvSpPr>
        <p:spPr>
          <a:xfrm>
            <a:off x="8916296" y="0"/>
            <a:ext cx="3275704"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a:defRPr/>
            </a:pPr>
            <a:endParaRPr lang="en-US" sz="1500" u="sng" dirty="0">
              <a:solidFill>
                <a:schemeClr val="accent1"/>
              </a:solidFill>
            </a:endParaRPr>
          </a:p>
          <a:p>
            <a:pPr marL="117475">
              <a:defRPr/>
            </a:pPr>
            <a:r>
              <a:rPr lang="en-US" sz="1500" b="1" u="sng" dirty="0">
                <a:solidFill>
                  <a:schemeClr val="accent1"/>
                </a:solidFill>
              </a:rPr>
              <a:t>Practice Note: </a:t>
            </a:r>
          </a:p>
          <a:p>
            <a:pPr marL="117475">
              <a:defRPr/>
            </a:pPr>
            <a:endParaRPr lang="en-US" sz="1500" b="1" u="sng" dirty="0">
              <a:solidFill>
                <a:schemeClr val="accent1"/>
              </a:solidFill>
            </a:endParaRPr>
          </a:p>
          <a:p>
            <a:pPr marL="117475">
              <a:defRPr/>
            </a:pPr>
            <a:r>
              <a:rPr lang="en-US" sz="1500" b="1" dirty="0">
                <a:solidFill>
                  <a:schemeClr val="accent1"/>
                </a:solidFill>
              </a:rPr>
              <a:t>10% Test Deadlines</a:t>
            </a:r>
          </a:p>
          <a:p>
            <a:pPr marL="117475">
              <a:defRPr/>
            </a:pPr>
            <a:endParaRPr lang="en-US" sz="1500" dirty="0">
              <a:solidFill>
                <a:schemeClr val="accent1"/>
              </a:solidFill>
            </a:endParaRPr>
          </a:p>
          <a:p>
            <a:pPr marL="117475">
              <a:defRPr/>
            </a:pPr>
            <a:r>
              <a:rPr lang="en-US" sz="1500" dirty="0">
                <a:solidFill>
                  <a:schemeClr val="accent1"/>
                </a:solidFill>
              </a:rPr>
              <a:t>While the Code requires that the 10% Test be met within one (1) year of issuance of the carryover allocation, credit agencies often have earlier deadlines. </a:t>
            </a:r>
          </a:p>
          <a:p>
            <a:pPr marL="117475">
              <a:defRPr/>
            </a:pPr>
            <a:endParaRPr lang="en-US" sz="1500" dirty="0">
              <a:solidFill>
                <a:schemeClr val="accent1"/>
              </a:solidFill>
            </a:endParaRPr>
          </a:p>
          <a:p>
            <a:pPr marL="117475">
              <a:defRPr/>
            </a:pPr>
            <a:r>
              <a:rPr lang="en-US" sz="1500" b="1" dirty="0">
                <a:solidFill>
                  <a:schemeClr val="accent1"/>
                </a:solidFill>
              </a:rPr>
              <a:t>Be sure to check your reservation letter, carryover allocation, and/or QAP for the credit agency’s 10% Test deadline requirements – they may be earlier than the Code deadline!</a:t>
            </a:r>
          </a:p>
          <a:p>
            <a:pPr>
              <a:defRPr/>
            </a:pPr>
            <a:endParaRPr lang="en-US" sz="1500" dirty="0">
              <a:solidFill>
                <a:schemeClr val="accent1"/>
              </a:solidFill>
            </a:endParaRPr>
          </a:p>
          <a:p>
            <a:pPr>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7E79DA9-3B90-4818-9EBF-F42D5C6A2155}"/>
              </a:ext>
            </a:extLst>
          </p:cNvPr>
          <p:cNvSpPr>
            <a:spLocks noGrp="1"/>
          </p:cNvSpPr>
          <p:nvPr>
            <p:ph type="title"/>
          </p:nvPr>
        </p:nvSpPr>
        <p:spPr>
          <a:xfrm>
            <a:off x="293688" y="284163"/>
            <a:ext cx="8596312" cy="1320800"/>
          </a:xfrm>
        </p:spPr>
        <p:txBody>
          <a:bodyPr/>
          <a:lstStyle/>
          <a:p>
            <a:pPr>
              <a:defRPr/>
            </a:pPr>
            <a:r>
              <a:rPr lang="en-US" altLang="en-US" dirty="0">
                <a:solidFill>
                  <a:schemeClr val="accent4">
                    <a:lumMod val="20000"/>
                    <a:lumOff val="80000"/>
                  </a:schemeClr>
                </a:solidFill>
              </a:rPr>
              <a:t>Ownership Structure</a:t>
            </a:r>
          </a:p>
        </p:txBody>
      </p:sp>
      <p:sp>
        <p:nvSpPr>
          <p:cNvPr id="3" name="Content Placeholder 2">
            <a:extLst>
              <a:ext uri="{FF2B5EF4-FFF2-40B4-BE49-F238E27FC236}">
                <a16:creationId xmlns:a16="http://schemas.microsoft.com/office/drawing/2014/main" id="{11CAB54C-03DF-4635-90B8-2D57E17E7D0D}"/>
              </a:ext>
            </a:extLst>
          </p:cNvPr>
          <p:cNvSpPr txBox="1">
            <a:spLocks/>
          </p:cNvSpPr>
          <p:nvPr/>
        </p:nvSpPr>
        <p:spPr>
          <a:xfrm>
            <a:off x="677863" y="993775"/>
            <a:ext cx="8596312" cy="5751513"/>
          </a:xfrm>
          <a:prstGeom prst="rect">
            <a:avLst/>
          </a:prstGeom>
        </p:spPr>
        <p:txBody>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chemeClr val="accent3">
                  <a:lumMod val="20000"/>
                  <a:lumOff val="80000"/>
                </a:schemeClr>
              </a:buClr>
              <a:buFont typeface="Wingdings" panose="05000000000000000000" pitchFamily="2" charset="2"/>
              <a:buChar char="Ø"/>
              <a:defRPr/>
            </a:pPr>
            <a:r>
              <a:rPr lang="en-US" altLang="en-US" sz="2000" dirty="0">
                <a:solidFill>
                  <a:schemeClr val="bg2"/>
                </a:solidFill>
              </a:rPr>
              <a:t>Limited Partnership or Limited Liability Company</a:t>
            </a:r>
          </a:p>
          <a:p>
            <a:pPr>
              <a:buClr>
                <a:schemeClr val="accent3">
                  <a:lumMod val="20000"/>
                  <a:lumOff val="80000"/>
                </a:schemeClr>
              </a:buClr>
              <a:buFont typeface="Wingdings" panose="05000000000000000000" pitchFamily="2" charset="2"/>
              <a:buChar char="Ø"/>
              <a:defRPr/>
            </a:pPr>
            <a:r>
              <a:rPr lang="en-US" altLang="en-US" sz="2000" dirty="0">
                <a:solidFill>
                  <a:schemeClr val="bg2"/>
                </a:solidFill>
              </a:rPr>
              <a:t>GP/MM owns 0.01%</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Controls and operates the project</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Typically makes nominal capital contribution at closing</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Typically receives up to 90% of residual cash flow and capital transaction proceeds</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Typically earns fees (either directly or through affiliates)  </a:t>
            </a:r>
          </a:p>
          <a:p>
            <a:pPr>
              <a:buClr>
                <a:schemeClr val="accent3">
                  <a:lumMod val="20000"/>
                  <a:lumOff val="80000"/>
                </a:schemeClr>
              </a:buClr>
              <a:buFont typeface="Wingdings" panose="05000000000000000000" pitchFamily="2" charset="2"/>
              <a:buChar char="Ø"/>
              <a:defRPr/>
            </a:pPr>
            <a:r>
              <a:rPr lang="en-US" altLang="en-US" sz="2000" dirty="0">
                <a:solidFill>
                  <a:schemeClr val="bg2"/>
                </a:solidFill>
              </a:rPr>
              <a:t>LP/IM owns 99.99%</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Passive investor with certain consent and GP removal rights</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Makes capital contributions as project achieves key benchmarks</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Typically receives 10% of residual cash flow and capital transaction proceeds</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Primary return is in the form of tax credits and deductions</a:t>
            </a:r>
          </a:p>
          <a:p>
            <a:pPr>
              <a:buClr>
                <a:schemeClr val="accent3">
                  <a:lumMod val="20000"/>
                  <a:lumOff val="80000"/>
                </a:schemeClr>
              </a:buClr>
              <a:buFont typeface="Wingdings" panose="05000000000000000000" pitchFamily="2" charset="2"/>
              <a:buChar char="Ø"/>
              <a:defRPr/>
            </a:pPr>
            <a:r>
              <a:rPr lang="en-US" altLang="en-US" sz="2000" dirty="0">
                <a:solidFill>
                  <a:schemeClr val="bg2"/>
                </a:solidFill>
              </a:rPr>
              <a:t>LIHTC allocated to partners in the same manner as depreciation</a:t>
            </a:r>
          </a:p>
          <a:p>
            <a:pPr lvl="1">
              <a:defRPr/>
            </a:pPr>
            <a:endParaRPr lang="en-US" altLang="en-US" dirty="0">
              <a:solidFill>
                <a:schemeClr val="bg2"/>
              </a:solidFill>
            </a:endParaRPr>
          </a:p>
          <a:p>
            <a:pPr>
              <a:defRPr/>
            </a:pPr>
            <a:endParaRPr lang="en-US" altLang="en-US" dirty="0"/>
          </a:p>
          <a:p>
            <a:pPr>
              <a:defRPr/>
            </a:pPr>
            <a:endParaRPr lang="en-US" altLang="en-US" dirty="0"/>
          </a:p>
          <a:p>
            <a:pPr marL="0" indent="0">
              <a:buFont typeface="Wingdings 3" panose="05040102010807070707" pitchFamily="18" charset="2"/>
              <a:buNone/>
              <a:defRPr/>
            </a:pPr>
            <a:endParaRPr lang="en-US" altLang="en-US" dirty="0"/>
          </a:p>
          <a:p>
            <a:pPr>
              <a:defRPr/>
            </a:pPr>
            <a:endParaRPr lang="en-US" altLang="en-US" dirty="0"/>
          </a:p>
        </p:txBody>
      </p:sp>
      <p:pic>
        <p:nvPicPr>
          <p:cNvPr id="11268" name="Picture 3">
            <a:extLst>
              <a:ext uri="{FF2B5EF4-FFF2-40B4-BE49-F238E27FC236}">
                <a16:creationId xmlns:a16="http://schemas.microsoft.com/office/drawing/2014/main" id="{A6A5E06E-7CDF-4048-8475-8E66AFCA2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7FE3A895-538E-41D3-9D10-920E02908AA4}"/>
              </a:ext>
            </a:extLst>
          </p:cNvPr>
          <p:cNvSpPr>
            <a:spLocks noGrp="1"/>
          </p:cNvSpPr>
          <p:nvPr>
            <p:ph type="title"/>
          </p:nvPr>
        </p:nvSpPr>
        <p:spPr>
          <a:xfrm>
            <a:off x="368300" y="417513"/>
            <a:ext cx="8974138" cy="914400"/>
          </a:xfrm>
        </p:spPr>
        <p:txBody>
          <a:bodyPr>
            <a:normAutofit fontScale="90000"/>
          </a:bodyPr>
          <a:lstStyle/>
          <a:p>
            <a:pPr>
              <a:defRPr/>
            </a:pPr>
            <a:r>
              <a:rPr lang="en-US" altLang="en-US" dirty="0">
                <a:solidFill>
                  <a:schemeClr val="accent4">
                    <a:lumMod val="20000"/>
                    <a:lumOff val="80000"/>
                  </a:schemeClr>
                </a:solidFill>
              </a:rPr>
              <a:t>Allocation Process and Documents – Tax-Exempt Bond Financed Projects</a:t>
            </a:r>
          </a:p>
        </p:txBody>
      </p:sp>
      <p:sp>
        <p:nvSpPr>
          <p:cNvPr id="3" name="Content Placeholder 2">
            <a:extLst>
              <a:ext uri="{FF2B5EF4-FFF2-40B4-BE49-F238E27FC236}">
                <a16:creationId xmlns:a16="http://schemas.microsoft.com/office/drawing/2014/main" id="{B887C907-3263-4A04-B08E-68EBC8B93C8F}"/>
              </a:ext>
            </a:extLst>
          </p:cNvPr>
          <p:cNvSpPr>
            <a:spLocks noGrp="1"/>
          </p:cNvSpPr>
          <p:nvPr>
            <p:ph idx="1"/>
          </p:nvPr>
        </p:nvSpPr>
        <p:spPr>
          <a:xfrm>
            <a:off x="677863" y="1762125"/>
            <a:ext cx="8974137" cy="5095875"/>
          </a:xfrm>
        </p:spPr>
        <p:txBody>
          <a:bodyPr/>
          <a:lstStyle/>
          <a:p>
            <a:pPr>
              <a:buClr>
                <a:schemeClr val="accent3">
                  <a:lumMod val="20000"/>
                  <a:lumOff val="80000"/>
                </a:schemeClr>
              </a:buClr>
              <a:buFont typeface="Wingdings" panose="05000000000000000000" pitchFamily="2" charset="2"/>
              <a:buChar char="Ø"/>
              <a:defRPr/>
            </a:pPr>
            <a:r>
              <a:rPr lang="en-US" sz="2000" dirty="0"/>
              <a:t>Application (May be separate for Credits and Bonds)</a:t>
            </a:r>
          </a:p>
          <a:p>
            <a:pPr>
              <a:buClr>
                <a:schemeClr val="accent3">
                  <a:lumMod val="20000"/>
                  <a:lumOff val="80000"/>
                </a:schemeClr>
              </a:buClr>
              <a:buFont typeface="Wingdings" panose="05000000000000000000" pitchFamily="2" charset="2"/>
              <a:buChar char="Ø"/>
              <a:defRPr/>
            </a:pPr>
            <a:r>
              <a:rPr lang="en-US" sz="2000" dirty="0"/>
              <a:t>42(m)(1) Letter – Authority Determination of Satisfaction of QAP Requirements</a:t>
            </a:r>
          </a:p>
          <a:p>
            <a:pPr>
              <a:buClr>
                <a:schemeClr val="accent3">
                  <a:lumMod val="20000"/>
                  <a:lumOff val="80000"/>
                </a:schemeClr>
              </a:buClr>
              <a:buFont typeface="Wingdings" panose="05000000000000000000" pitchFamily="2" charset="2"/>
              <a:buChar char="Ø"/>
              <a:defRPr/>
            </a:pPr>
            <a:r>
              <a:rPr lang="en-US" sz="2000" dirty="0"/>
              <a:t>42(m)(2) Letter – Issuer Determination of Financial Feasibility</a:t>
            </a:r>
          </a:p>
          <a:p>
            <a:pPr>
              <a:buClr>
                <a:schemeClr val="accent3">
                  <a:lumMod val="20000"/>
                  <a:lumOff val="80000"/>
                </a:schemeClr>
              </a:buClr>
              <a:buFont typeface="Wingdings" panose="05000000000000000000" pitchFamily="2" charset="2"/>
              <a:buChar char="Ø"/>
              <a:defRPr/>
            </a:pPr>
            <a:r>
              <a:rPr lang="en-US" sz="2000" dirty="0"/>
              <a:t>50% Test</a:t>
            </a:r>
          </a:p>
          <a:p>
            <a:pPr lvl="1">
              <a:buClr>
                <a:schemeClr val="accent3">
                  <a:lumMod val="20000"/>
                  <a:lumOff val="80000"/>
                </a:schemeClr>
              </a:buClr>
              <a:buFont typeface="Wingdings" panose="05000000000000000000" pitchFamily="2" charset="2"/>
              <a:buChar char="Ø"/>
              <a:defRPr/>
            </a:pPr>
            <a:r>
              <a:rPr lang="en-US" sz="1800" dirty="0"/>
              <a:t>Bond amount must exceed 50% of basis of land and buildings</a:t>
            </a:r>
          </a:p>
          <a:p>
            <a:pPr>
              <a:buClr>
                <a:schemeClr val="accent3">
                  <a:lumMod val="20000"/>
                  <a:lumOff val="80000"/>
                </a:schemeClr>
              </a:buClr>
              <a:buFont typeface="Wingdings" panose="05000000000000000000" pitchFamily="2" charset="2"/>
              <a:buChar char="Ø"/>
              <a:defRPr/>
            </a:pPr>
            <a:r>
              <a:rPr lang="en-US" sz="2000" dirty="0"/>
              <a:t>Tax Credit Rate Election (and Issuer Certification, if applicable)</a:t>
            </a:r>
          </a:p>
          <a:p>
            <a:pPr>
              <a:buClr>
                <a:schemeClr val="accent3">
                  <a:lumMod val="20000"/>
                  <a:lumOff val="80000"/>
                </a:schemeClr>
              </a:buClr>
              <a:buFont typeface="Wingdings" panose="05000000000000000000" pitchFamily="2" charset="2"/>
              <a:buChar char="Ø"/>
              <a:defRPr/>
            </a:pPr>
            <a:r>
              <a:rPr lang="en-US" sz="2000" dirty="0"/>
              <a:t>Additional Bond Documents</a:t>
            </a:r>
          </a:p>
          <a:p>
            <a:pPr lvl="1">
              <a:buClr>
                <a:schemeClr val="accent3">
                  <a:lumMod val="20000"/>
                  <a:lumOff val="80000"/>
                </a:schemeClr>
              </a:buClr>
              <a:buFont typeface="Wingdings" panose="05000000000000000000" pitchFamily="2" charset="2"/>
              <a:buChar char="Ø"/>
              <a:defRPr/>
            </a:pPr>
            <a:r>
              <a:rPr lang="en-US" sz="1800" dirty="0"/>
              <a:t>Resolution</a:t>
            </a:r>
          </a:p>
          <a:p>
            <a:pPr lvl="1">
              <a:buClr>
                <a:schemeClr val="accent3">
                  <a:lumMod val="20000"/>
                  <a:lumOff val="80000"/>
                </a:schemeClr>
              </a:buClr>
              <a:buFont typeface="Wingdings" panose="05000000000000000000" pitchFamily="2" charset="2"/>
              <a:buChar char="Ø"/>
              <a:defRPr/>
            </a:pPr>
            <a:r>
              <a:rPr lang="en-US" sz="1800" dirty="0"/>
              <a:t>Bond Counsel Non-taxability Opinion</a:t>
            </a:r>
          </a:p>
          <a:p>
            <a:pPr lvl="1">
              <a:buClr>
                <a:schemeClr val="accent3">
                  <a:lumMod val="20000"/>
                  <a:lumOff val="80000"/>
                </a:schemeClr>
              </a:buClr>
              <a:buFont typeface="Wingdings" panose="05000000000000000000" pitchFamily="2" charset="2"/>
              <a:buChar char="Ø"/>
              <a:defRPr/>
            </a:pPr>
            <a:r>
              <a:rPr lang="en-US" sz="1800" dirty="0"/>
              <a:t>Form 8038 – evidence of Volume Cap</a:t>
            </a:r>
          </a:p>
          <a:p>
            <a:pPr lvl="1">
              <a:buClr>
                <a:schemeClr val="accent3">
                  <a:lumMod val="20000"/>
                  <a:lumOff val="80000"/>
                </a:schemeClr>
              </a:buClr>
              <a:buFont typeface="Wingdings" panose="05000000000000000000" pitchFamily="2" charset="2"/>
              <a:buChar char="Ø"/>
              <a:defRPr/>
            </a:pPr>
            <a:r>
              <a:rPr lang="en-US" sz="1800" dirty="0"/>
              <a:t>95/5 AUP or Taxpayer Certificate</a:t>
            </a:r>
          </a:p>
          <a:p>
            <a:pPr marL="0" indent="0">
              <a:buFont typeface="Wingdings 3" panose="05040102010807070707" pitchFamily="18" charset="2"/>
              <a:buNone/>
              <a:defRPr/>
            </a:pPr>
            <a:endParaRPr lang="en-US" dirty="0"/>
          </a:p>
        </p:txBody>
      </p:sp>
      <p:pic>
        <p:nvPicPr>
          <p:cNvPr id="80900" name="Picture 3">
            <a:extLst>
              <a:ext uri="{FF2B5EF4-FFF2-40B4-BE49-F238E27FC236}">
                <a16:creationId xmlns:a16="http://schemas.microsoft.com/office/drawing/2014/main" id="{3C6D01B8-84A3-4904-BE14-C9E2129D4C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a:extLst>
              <a:ext uri="{FF2B5EF4-FFF2-40B4-BE49-F238E27FC236}">
                <a16:creationId xmlns:a16="http://schemas.microsoft.com/office/drawing/2014/main" id="{8AB5B8F3-3CC8-47D1-80B7-285C5D8CE744}"/>
              </a:ext>
            </a:extLst>
          </p:cNvPr>
          <p:cNvSpPr>
            <a:spLocks noGrp="1"/>
          </p:cNvSpPr>
          <p:nvPr>
            <p:ph type="title"/>
          </p:nvPr>
        </p:nvSpPr>
        <p:spPr/>
        <p:txBody>
          <a:bodyPr/>
          <a:lstStyle/>
          <a:p>
            <a:pPr>
              <a:defRPr/>
            </a:pPr>
            <a:r>
              <a:rPr lang="en-US" altLang="en-US" dirty="0">
                <a:solidFill>
                  <a:schemeClr val="accent4">
                    <a:lumMod val="20000"/>
                    <a:lumOff val="80000"/>
                  </a:schemeClr>
                </a:solidFill>
              </a:rPr>
              <a:t>Tax-Exempt Bond Financed Projects – 50% Test</a:t>
            </a:r>
          </a:p>
        </p:txBody>
      </p:sp>
      <p:sp>
        <p:nvSpPr>
          <p:cNvPr id="79875" name="Content Placeholder 2">
            <a:extLst>
              <a:ext uri="{FF2B5EF4-FFF2-40B4-BE49-F238E27FC236}">
                <a16:creationId xmlns:a16="http://schemas.microsoft.com/office/drawing/2014/main" id="{AF510A29-067C-4853-B250-933166A926CD}"/>
              </a:ext>
            </a:extLst>
          </p:cNvPr>
          <p:cNvSpPr>
            <a:spLocks noGrp="1"/>
          </p:cNvSpPr>
          <p:nvPr>
            <p:ph idx="1"/>
          </p:nvPr>
        </p:nvSpPr>
        <p:spPr>
          <a:xfrm>
            <a:off x="677863" y="1939925"/>
            <a:ext cx="7697787" cy="4111625"/>
          </a:xfrm>
        </p:spPr>
        <p:txBody>
          <a:bodyPr/>
          <a:lstStyle/>
          <a:p>
            <a:pPr marL="646113" lvl="2" indent="-342900" eaLnBrk="1"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bg2"/>
                </a:solidFill>
              </a:rPr>
              <a:t>50% Test</a:t>
            </a:r>
            <a:r>
              <a:rPr lang="en-US" altLang="en-US" sz="2000" dirty="0">
                <a:solidFill>
                  <a:schemeClr val="bg2"/>
                </a:solidFill>
              </a:rPr>
              <a:t> –4% Credits are automatically available with respect to all of a building’s Eligible Basis as long as the tax-exempt bonds finance 50% or more of the aggregate basis of the building and land</a:t>
            </a:r>
          </a:p>
          <a:p>
            <a:pPr marL="646113" lvl="2" indent="-342900" eaLnBrk="1" hangingPunct="1">
              <a:spcBef>
                <a:spcPts val="1200"/>
              </a:spcBef>
              <a:spcAft>
                <a:spcPts val="1200"/>
              </a:spcAft>
              <a:buClr>
                <a:schemeClr val="accent3">
                  <a:lumMod val="20000"/>
                  <a:lumOff val="80000"/>
                </a:schemeClr>
              </a:buClr>
              <a:buFont typeface="Wingdings" panose="05000000000000000000" pitchFamily="2" charset="2"/>
              <a:buChar char="Ø"/>
              <a:defRPr/>
            </a:pPr>
            <a:r>
              <a:rPr lang="en-US" altLang="en-US" sz="2000" u="sng" dirty="0">
                <a:solidFill>
                  <a:schemeClr val="bg2"/>
                </a:solidFill>
              </a:rPr>
              <a:t>Failure of 50% Test</a:t>
            </a:r>
            <a:r>
              <a:rPr lang="en-US" altLang="en-US" sz="2000" dirty="0">
                <a:solidFill>
                  <a:schemeClr val="bg2"/>
                </a:solidFill>
              </a:rPr>
              <a:t> – If the 50% test is not met, LIHTC will only be available for the percentage of the building’s Eligible Basis financed by the tax-exempt bonds  </a:t>
            </a:r>
          </a:p>
          <a:p>
            <a:pPr>
              <a:defRPr/>
            </a:pPr>
            <a:endParaRPr lang="en-US" altLang="en-US" dirty="0"/>
          </a:p>
        </p:txBody>
      </p:sp>
      <p:sp>
        <p:nvSpPr>
          <p:cNvPr id="4" name="TextBox 3">
            <a:extLst>
              <a:ext uri="{FF2B5EF4-FFF2-40B4-BE49-F238E27FC236}">
                <a16:creationId xmlns:a16="http://schemas.microsoft.com/office/drawing/2014/main" id="{85897E7B-3BB0-4ADE-BBA3-192569084913}"/>
              </a:ext>
            </a:extLst>
          </p:cNvPr>
          <p:cNvSpPr txBox="1">
            <a:spLocks/>
          </p:cNvSpPr>
          <p:nvPr/>
        </p:nvSpPr>
        <p:spPr>
          <a:xfrm>
            <a:off x="8910536" y="0"/>
            <a:ext cx="3281464"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500" u="sng" dirty="0">
              <a:solidFill>
                <a:schemeClr val="accent1"/>
              </a:solidFill>
            </a:endParaRPr>
          </a:p>
          <a:p>
            <a:pPr>
              <a:defRPr/>
            </a:pPr>
            <a:endParaRPr lang="en-US" sz="1500" u="sng" dirty="0">
              <a:solidFill>
                <a:schemeClr val="accent1"/>
              </a:solidFill>
            </a:endParaRPr>
          </a:p>
          <a:p>
            <a:pPr>
              <a:defRPr/>
            </a:pPr>
            <a:endParaRPr lang="en-US" sz="1500" u="sng" dirty="0">
              <a:solidFill>
                <a:schemeClr val="accent1"/>
              </a:solidFill>
            </a:endParaRPr>
          </a:p>
          <a:p>
            <a:pPr marL="117475">
              <a:defRPr/>
            </a:pPr>
            <a:r>
              <a:rPr lang="en-US" sz="1600" b="1" u="sng" dirty="0">
                <a:solidFill>
                  <a:schemeClr val="accent1"/>
                </a:solidFill>
              </a:rPr>
              <a:t>Practice Note: </a:t>
            </a:r>
          </a:p>
          <a:p>
            <a:pPr marL="117475">
              <a:defRPr/>
            </a:pPr>
            <a:endParaRPr lang="en-US" sz="1600" b="1" u="sng" dirty="0">
              <a:solidFill>
                <a:schemeClr val="accent1"/>
              </a:solidFill>
            </a:endParaRPr>
          </a:p>
          <a:p>
            <a:pPr marL="117475">
              <a:defRPr/>
            </a:pPr>
            <a:r>
              <a:rPr lang="en-US" sz="1600" b="1" dirty="0">
                <a:solidFill>
                  <a:schemeClr val="accent1"/>
                </a:solidFill>
              </a:rPr>
              <a:t>Failure to Meet the 50% Test</a:t>
            </a:r>
          </a:p>
          <a:p>
            <a:pPr marL="117475">
              <a:defRPr/>
            </a:pPr>
            <a:endParaRPr lang="en-US" sz="1600" dirty="0">
              <a:solidFill>
                <a:schemeClr val="accent1"/>
              </a:solidFill>
            </a:endParaRPr>
          </a:p>
          <a:p>
            <a:pPr marL="117475">
              <a:defRPr/>
            </a:pPr>
            <a:r>
              <a:rPr lang="en-US" sz="1600" dirty="0">
                <a:solidFill>
                  <a:schemeClr val="accent1"/>
                </a:solidFill>
              </a:rPr>
              <a:t>The 50% Test can have dramatic consequences if not met.  </a:t>
            </a:r>
          </a:p>
          <a:p>
            <a:pPr marL="117475">
              <a:defRPr/>
            </a:pPr>
            <a:endParaRPr lang="en-US" sz="1600" dirty="0">
              <a:solidFill>
                <a:schemeClr val="accent1"/>
              </a:solidFill>
            </a:endParaRPr>
          </a:p>
          <a:p>
            <a:pPr marL="117475">
              <a:defRPr/>
            </a:pPr>
            <a:r>
              <a:rPr lang="en-US" sz="1600" dirty="0">
                <a:solidFill>
                  <a:schemeClr val="accent1"/>
                </a:solidFill>
              </a:rPr>
              <a:t>Most LPAs provide that the Developer Fee will be automatically and irrevocably reduced in order to lower the project’s eligible basis and cause the 50% Test to be met if necessary. </a:t>
            </a:r>
          </a:p>
          <a:p>
            <a:pPr marL="117475">
              <a:defRPr/>
            </a:pPr>
            <a:endParaRPr lang="en-US" sz="1500" dirty="0">
              <a:solidFill>
                <a:schemeClr val="accent1"/>
              </a:solidFill>
            </a:endParaRPr>
          </a:p>
          <a:p>
            <a:pPr>
              <a:defRPr/>
            </a:pPr>
            <a:endParaRPr lang="en-US" sz="1500"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14" name="AutoShape 7">
            <a:extLst>
              <a:ext uri="{FF2B5EF4-FFF2-40B4-BE49-F238E27FC236}">
                <a16:creationId xmlns:a16="http://schemas.microsoft.com/office/drawing/2014/main" id="{5CB74C7C-4408-4099-B229-84705AA93E27}"/>
              </a:ext>
            </a:extLst>
          </p:cNvPr>
          <p:cNvCxnSpPr>
            <a:cxnSpLocks noChangeShapeType="1"/>
          </p:cNvCxnSpPr>
          <p:nvPr/>
        </p:nvCxnSpPr>
        <p:spPr bwMode="auto">
          <a:xfrm>
            <a:off x="6283325" y="2109788"/>
            <a:ext cx="3175" cy="46037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339" name="Title 1">
            <a:extLst>
              <a:ext uri="{FF2B5EF4-FFF2-40B4-BE49-F238E27FC236}">
                <a16:creationId xmlns:a16="http://schemas.microsoft.com/office/drawing/2014/main" id="{CF7E11B0-06F0-49B1-9AB0-ABE427848BAD}"/>
              </a:ext>
            </a:extLst>
          </p:cNvPr>
          <p:cNvSpPr>
            <a:spLocks noGrp="1"/>
          </p:cNvSpPr>
          <p:nvPr>
            <p:ph type="title"/>
          </p:nvPr>
        </p:nvSpPr>
        <p:spPr>
          <a:xfrm>
            <a:off x="677863" y="609600"/>
            <a:ext cx="8596312" cy="1320800"/>
          </a:xfrm>
        </p:spPr>
        <p:txBody>
          <a:bodyPr/>
          <a:lstStyle/>
          <a:p>
            <a:pPr>
              <a:defRPr/>
            </a:pPr>
            <a:r>
              <a:rPr lang="en-US" altLang="en-US" dirty="0">
                <a:solidFill>
                  <a:schemeClr val="accent4">
                    <a:lumMod val="20000"/>
                    <a:lumOff val="80000"/>
                  </a:schemeClr>
                </a:solidFill>
              </a:rPr>
              <a:t>Ownership Structure</a:t>
            </a:r>
            <a:br>
              <a:rPr lang="en-US" altLang="en-US" dirty="0">
                <a:solidFill>
                  <a:schemeClr val="accent4">
                    <a:lumMod val="20000"/>
                    <a:lumOff val="80000"/>
                  </a:schemeClr>
                </a:solidFill>
              </a:rPr>
            </a:br>
            <a:endParaRPr lang="en-US" altLang="en-US" dirty="0">
              <a:solidFill>
                <a:schemeClr val="accent4">
                  <a:lumMod val="20000"/>
                  <a:lumOff val="80000"/>
                </a:schemeClr>
              </a:solidFill>
            </a:endParaRPr>
          </a:p>
        </p:txBody>
      </p:sp>
      <p:grpSp>
        <p:nvGrpSpPr>
          <p:cNvPr id="13316" name="Group 1">
            <a:extLst>
              <a:ext uri="{FF2B5EF4-FFF2-40B4-BE49-F238E27FC236}">
                <a16:creationId xmlns:a16="http://schemas.microsoft.com/office/drawing/2014/main" id="{4963F960-ED63-4877-91AD-AD50E2690697}"/>
              </a:ext>
            </a:extLst>
          </p:cNvPr>
          <p:cNvGrpSpPr>
            <a:grpSpLocks noChangeAspect="1"/>
          </p:cNvGrpSpPr>
          <p:nvPr/>
        </p:nvGrpSpPr>
        <p:grpSpPr bwMode="auto">
          <a:xfrm>
            <a:off x="1762125" y="1270000"/>
            <a:ext cx="7624763" cy="5080000"/>
            <a:chOff x="1271" y="1261"/>
            <a:chExt cx="10460" cy="6966"/>
          </a:xfrm>
        </p:grpSpPr>
        <p:sp>
          <p:nvSpPr>
            <p:cNvPr id="13322" name="AutoShape 19">
              <a:extLst>
                <a:ext uri="{FF2B5EF4-FFF2-40B4-BE49-F238E27FC236}">
                  <a16:creationId xmlns:a16="http://schemas.microsoft.com/office/drawing/2014/main" id="{9285E605-EF97-492F-B401-3A461A7651BC}"/>
                </a:ext>
              </a:extLst>
            </p:cNvPr>
            <p:cNvSpPr>
              <a:spLocks noChangeAspect="1" noChangeArrowheads="1" noTextEdit="1"/>
            </p:cNvSpPr>
            <p:nvPr/>
          </p:nvSpPr>
          <p:spPr bwMode="auto">
            <a:xfrm>
              <a:off x="2424" y="1261"/>
              <a:ext cx="7237" cy="6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23" name="Text Box 18">
              <a:extLst>
                <a:ext uri="{FF2B5EF4-FFF2-40B4-BE49-F238E27FC236}">
                  <a16:creationId xmlns:a16="http://schemas.microsoft.com/office/drawing/2014/main" id="{C2D40EAF-4902-46B2-88D2-0E62012F2979}"/>
                </a:ext>
              </a:extLst>
            </p:cNvPr>
            <p:cNvSpPr txBox="1">
              <a:spLocks noChangeArrowheads="1"/>
            </p:cNvSpPr>
            <p:nvPr/>
          </p:nvSpPr>
          <p:spPr bwMode="auto">
            <a:xfrm>
              <a:off x="7321" y="4657"/>
              <a:ext cx="4410" cy="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1125" indent="-111125">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Char char="•"/>
              </a:pPr>
              <a:r>
                <a:rPr lang="en-US" altLang="en-US" sz="900">
                  <a:solidFill>
                    <a:schemeClr val="tx1"/>
                  </a:solidFill>
                  <a:cs typeface="Times New Roman" panose="02020603050405020304" pitchFamily="18" charset="0"/>
                </a:rPr>
                <a:t>99.99% interest (incl. deductions and tax credits)</a:t>
              </a:r>
              <a:endParaRPr lang="en-US" altLang="en-US" sz="900">
                <a:solidFill>
                  <a:schemeClr val="tx1"/>
                </a:solidFill>
              </a:endParaRPr>
            </a:p>
            <a:p>
              <a:pPr>
                <a:spcBef>
                  <a:spcPct val="0"/>
                </a:spcBef>
                <a:buClrTx/>
                <a:buSzTx/>
                <a:buFontTx/>
                <a:buChar char="•"/>
              </a:pPr>
              <a:r>
                <a:rPr lang="en-US" altLang="en-US" sz="900">
                  <a:solidFill>
                    <a:schemeClr val="tx1"/>
                  </a:solidFill>
                  <a:cs typeface="Times New Roman" panose="02020603050405020304" pitchFamily="18" charset="0"/>
                </a:rPr>
                <a:t>10% cash flow and capital transaction proceeds</a:t>
              </a:r>
            </a:p>
            <a:p>
              <a:pPr>
                <a:spcBef>
                  <a:spcPct val="0"/>
                </a:spcBef>
                <a:buClrTx/>
                <a:buSzTx/>
                <a:buFontTx/>
                <a:buChar char="•"/>
              </a:pPr>
              <a:r>
                <a:rPr lang="en-US" altLang="en-US" sz="900">
                  <a:solidFill>
                    <a:schemeClr val="tx1"/>
                  </a:solidFill>
                  <a:cs typeface="Times New Roman" panose="02020603050405020304" pitchFamily="18" charset="0"/>
                </a:rPr>
                <a:t>Asset Management Fee</a:t>
              </a:r>
              <a:endParaRPr lang="en-US" altLang="en-US">
                <a:solidFill>
                  <a:schemeClr val="tx1"/>
                </a:solidFill>
              </a:endParaRPr>
            </a:p>
          </p:txBody>
        </p:sp>
        <p:sp>
          <p:nvSpPr>
            <p:cNvPr id="6" name="Text Box 17">
              <a:extLst>
                <a:ext uri="{FF2B5EF4-FFF2-40B4-BE49-F238E27FC236}">
                  <a16:creationId xmlns:a16="http://schemas.microsoft.com/office/drawing/2014/main" id="{5929E922-003D-4A7D-B898-E26919B26C83}"/>
                </a:ext>
              </a:extLst>
            </p:cNvPr>
            <p:cNvSpPr txBox="1">
              <a:spLocks noChangeArrowheads="1"/>
            </p:cNvSpPr>
            <p:nvPr/>
          </p:nvSpPr>
          <p:spPr bwMode="auto">
            <a:xfrm>
              <a:off x="1271" y="4670"/>
              <a:ext cx="3981" cy="74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111125" indent="-111125">
                <a:buFontTx/>
                <a:buChar char="•"/>
                <a:defRPr/>
              </a:pPr>
              <a:r>
                <a:rPr lang="en-US" altLang="en-US" sz="900" dirty="0">
                  <a:ea typeface="Times New Roman" panose="02020603050405020304" pitchFamily="18" charset="0"/>
                </a:rPr>
                <a:t>0.01% interest (incl. deductions and tax credits)</a:t>
              </a:r>
              <a:endParaRPr lang="en-US" altLang="en-US" sz="900" dirty="0"/>
            </a:p>
            <a:p>
              <a:pPr marL="111125" indent="-111125">
                <a:buFontTx/>
                <a:buChar char="•"/>
                <a:defRPr/>
              </a:pPr>
              <a:r>
                <a:rPr lang="en-US" altLang="en-US" sz="900" dirty="0">
                  <a:ea typeface="Times New Roman" panose="02020603050405020304" pitchFamily="18" charset="0"/>
                </a:rPr>
                <a:t>90% cash flow and capital transaction proceeds</a:t>
              </a:r>
            </a:p>
            <a:p>
              <a:pPr marL="111125" indent="-111125">
                <a:buFontTx/>
                <a:buChar char="•"/>
                <a:defRPr/>
              </a:pPr>
              <a:r>
                <a:rPr lang="en-US" altLang="en-US" sz="900" dirty="0"/>
                <a:t>Reasonable fees (e.g. Incentive Fees)</a:t>
              </a:r>
            </a:p>
            <a:p>
              <a:pPr>
                <a:defRPr/>
              </a:pPr>
              <a:endParaRPr lang="en-US" altLang="en-US" dirty="0"/>
            </a:p>
          </p:txBody>
        </p:sp>
        <p:cxnSp>
          <p:nvCxnSpPr>
            <p:cNvPr id="13325" name="AutoShape 13">
              <a:extLst>
                <a:ext uri="{FF2B5EF4-FFF2-40B4-BE49-F238E27FC236}">
                  <a16:creationId xmlns:a16="http://schemas.microsoft.com/office/drawing/2014/main" id="{2A60F102-F40A-40BD-B331-B6A1019E58C6}"/>
                </a:ext>
              </a:extLst>
            </p:cNvPr>
            <p:cNvCxnSpPr>
              <a:cxnSpLocks noChangeShapeType="1"/>
            </p:cNvCxnSpPr>
            <p:nvPr/>
          </p:nvCxnSpPr>
          <p:spPr bwMode="auto">
            <a:xfrm>
              <a:off x="6208" y="6816"/>
              <a:ext cx="5" cy="53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326" name="Text Box 12">
              <a:extLst>
                <a:ext uri="{FF2B5EF4-FFF2-40B4-BE49-F238E27FC236}">
                  <a16:creationId xmlns:a16="http://schemas.microsoft.com/office/drawing/2014/main" id="{5BBBEF44-75BA-40BE-A213-65A0036047B7}"/>
                </a:ext>
              </a:extLst>
            </p:cNvPr>
            <p:cNvSpPr txBox="1">
              <a:spLocks noChangeArrowheads="1"/>
            </p:cNvSpPr>
            <p:nvPr/>
          </p:nvSpPr>
          <p:spPr bwMode="auto">
            <a:xfrm>
              <a:off x="5434" y="7345"/>
              <a:ext cx="1651" cy="74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200">
                  <a:solidFill>
                    <a:schemeClr val="accent1"/>
                  </a:solidFill>
                  <a:cs typeface="Times New Roman" panose="02020603050405020304" pitchFamily="18" charset="0"/>
                </a:rPr>
                <a:t>Apartment Building</a:t>
              </a:r>
              <a:endParaRPr lang="en-US" altLang="en-US">
                <a:solidFill>
                  <a:schemeClr val="accent1"/>
                </a:solidFill>
              </a:endParaRPr>
            </a:p>
          </p:txBody>
        </p:sp>
        <p:sp>
          <p:nvSpPr>
            <p:cNvPr id="13327" name="Oval 11">
              <a:extLst>
                <a:ext uri="{FF2B5EF4-FFF2-40B4-BE49-F238E27FC236}">
                  <a16:creationId xmlns:a16="http://schemas.microsoft.com/office/drawing/2014/main" id="{D3895F2D-C0A9-4940-A355-052B2631640B}"/>
                </a:ext>
              </a:extLst>
            </p:cNvPr>
            <p:cNvSpPr>
              <a:spLocks noChangeArrowheads="1"/>
            </p:cNvSpPr>
            <p:nvPr/>
          </p:nvSpPr>
          <p:spPr bwMode="auto">
            <a:xfrm>
              <a:off x="6703" y="3026"/>
              <a:ext cx="1551" cy="1229"/>
            </a:xfrm>
            <a:prstGeom prst="ellipse">
              <a:avLst/>
            </a:prstGeom>
            <a:solidFill>
              <a:srgbClr val="FFFFFF"/>
            </a:solidFill>
            <a:ln w="9525">
              <a:solidFill>
                <a:srgbClr val="000000"/>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200">
                  <a:solidFill>
                    <a:schemeClr val="accent1"/>
                  </a:solidFill>
                  <a:cs typeface="Times New Roman" panose="02020603050405020304" pitchFamily="18" charset="0"/>
                </a:rPr>
                <a:t>Investor Fund LP/LLC</a:t>
              </a:r>
              <a:endParaRPr lang="en-US" altLang="en-US" sz="900">
                <a:solidFill>
                  <a:schemeClr val="accent1"/>
                </a:solidFill>
              </a:endParaRPr>
            </a:p>
            <a:p>
              <a:pPr>
                <a:spcBef>
                  <a:spcPct val="0"/>
                </a:spcBef>
                <a:buClrTx/>
                <a:buSzTx/>
                <a:buFontTx/>
                <a:buNone/>
              </a:pPr>
              <a:endParaRPr lang="en-US" altLang="en-US">
                <a:solidFill>
                  <a:schemeClr val="accent1"/>
                </a:solidFill>
              </a:endParaRPr>
            </a:p>
          </p:txBody>
        </p:sp>
        <p:cxnSp>
          <p:nvCxnSpPr>
            <p:cNvPr id="13328" name="AutoShape 10">
              <a:extLst>
                <a:ext uri="{FF2B5EF4-FFF2-40B4-BE49-F238E27FC236}">
                  <a16:creationId xmlns:a16="http://schemas.microsoft.com/office/drawing/2014/main" id="{F7CD715C-41FE-49A2-924B-722FDDB6BAED}"/>
                </a:ext>
              </a:extLst>
            </p:cNvPr>
            <p:cNvCxnSpPr>
              <a:cxnSpLocks noChangeShapeType="1"/>
              <a:endCxn id="13333" idx="0"/>
            </p:cNvCxnSpPr>
            <p:nvPr/>
          </p:nvCxnSpPr>
          <p:spPr bwMode="auto">
            <a:xfrm>
              <a:off x="4494" y="3789"/>
              <a:ext cx="1675" cy="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329" name="AutoShape 9">
              <a:extLst>
                <a:ext uri="{FF2B5EF4-FFF2-40B4-BE49-F238E27FC236}">
                  <a16:creationId xmlns:a16="http://schemas.microsoft.com/office/drawing/2014/main" id="{679E40EC-8E26-4DAC-BCB7-26D189336BC9}"/>
                </a:ext>
              </a:extLst>
            </p:cNvPr>
            <p:cNvCxnSpPr>
              <a:cxnSpLocks noChangeShapeType="1"/>
              <a:stCxn id="13327" idx="4"/>
              <a:endCxn id="13333" idx="0"/>
            </p:cNvCxnSpPr>
            <p:nvPr/>
          </p:nvCxnSpPr>
          <p:spPr bwMode="auto">
            <a:xfrm flipH="1">
              <a:off x="6169" y="4255"/>
              <a:ext cx="1309" cy="135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330" name="Rectangle 8">
              <a:extLst>
                <a:ext uri="{FF2B5EF4-FFF2-40B4-BE49-F238E27FC236}">
                  <a16:creationId xmlns:a16="http://schemas.microsoft.com/office/drawing/2014/main" id="{D1DE49FF-851A-47B5-AAED-BC28E4F6E6F7}"/>
                </a:ext>
              </a:extLst>
            </p:cNvPr>
            <p:cNvSpPr>
              <a:spLocks noChangeArrowheads="1"/>
            </p:cNvSpPr>
            <p:nvPr/>
          </p:nvSpPr>
          <p:spPr bwMode="auto">
            <a:xfrm>
              <a:off x="4029" y="1720"/>
              <a:ext cx="1416" cy="803"/>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200">
                  <a:solidFill>
                    <a:schemeClr val="accent1"/>
                  </a:solidFill>
                  <a:cs typeface="Times New Roman" panose="02020603050405020304" pitchFamily="18" charset="0"/>
                </a:rPr>
                <a:t>Sponsor</a:t>
              </a:r>
              <a:endParaRPr lang="en-US" altLang="en-US">
                <a:solidFill>
                  <a:schemeClr val="accent1"/>
                </a:solidFill>
              </a:endParaRPr>
            </a:p>
          </p:txBody>
        </p:sp>
        <p:cxnSp>
          <p:nvCxnSpPr>
            <p:cNvPr id="13331" name="AutoShape 7">
              <a:extLst>
                <a:ext uri="{FF2B5EF4-FFF2-40B4-BE49-F238E27FC236}">
                  <a16:creationId xmlns:a16="http://schemas.microsoft.com/office/drawing/2014/main" id="{247E20DC-37CA-4214-AECD-5AE0009FD19E}"/>
                </a:ext>
              </a:extLst>
            </p:cNvPr>
            <p:cNvCxnSpPr>
              <a:cxnSpLocks noChangeShapeType="1"/>
              <a:endCxn id="13332" idx="0"/>
            </p:cNvCxnSpPr>
            <p:nvPr/>
          </p:nvCxnSpPr>
          <p:spPr bwMode="auto">
            <a:xfrm>
              <a:off x="4731" y="2523"/>
              <a:ext cx="7" cy="714"/>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332" name="Rectangle 4">
              <a:extLst>
                <a:ext uri="{FF2B5EF4-FFF2-40B4-BE49-F238E27FC236}">
                  <a16:creationId xmlns:a16="http://schemas.microsoft.com/office/drawing/2014/main" id="{CE4F1824-EA68-4E92-81DA-10920FC51D80}"/>
                </a:ext>
              </a:extLst>
            </p:cNvPr>
            <p:cNvSpPr>
              <a:spLocks noChangeArrowheads="1"/>
            </p:cNvSpPr>
            <p:nvPr/>
          </p:nvSpPr>
          <p:spPr bwMode="auto">
            <a:xfrm>
              <a:off x="4029" y="3237"/>
              <a:ext cx="1417" cy="843"/>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200">
                  <a:solidFill>
                    <a:schemeClr val="accent1"/>
                  </a:solidFill>
                  <a:cs typeface="Times New Roman" panose="02020603050405020304" pitchFamily="18" charset="0"/>
                </a:rPr>
                <a:t>General Partner</a:t>
              </a:r>
              <a:endParaRPr lang="en-US" altLang="en-US">
                <a:solidFill>
                  <a:schemeClr val="accent1"/>
                </a:solidFill>
              </a:endParaRPr>
            </a:p>
          </p:txBody>
        </p:sp>
        <p:sp>
          <p:nvSpPr>
            <p:cNvPr id="13333" name="Oval 14">
              <a:extLst>
                <a:ext uri="{FF2B5EF4-FFF2-40B4-BE49-F238E27FC236}">
                  <a16:creationId xmlns:a16="http://schemas.microsoft.com/office/drawing/2014/main" id="{180FC3B4-DFD9-4009-9E73-8198FD256A9E}"/>
                </a:ext>
              </a:extLst>
            </p:cNvPr>
            <p:cNvSpPr>
              <a:spLocks noChangeArrowheads="1"/>
            </p:cNvSpPr>
            <p:nvPr/>
          </p:nvSpPr>
          <p:spPr bwMode="auto">
            <a:xfrm>
              <a:off x="5213" y="5614"/>
              <a:ext cx="1912" cy="1278"/>
            </a:xfrm>
            <a:prstGeom prst="ellipse">
              <a:avLst/>
            </a:prstGeom>
            <a:solidFill>
              <a:srgbClr val="FFFFFF"/>
            </a:solidFill>
            <a:ln w="9525">
              <a:solidFill>
                <a:srgbClr val="000000"/>
              </a:solidFill>
              <a:round/>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endParaRPr lang="en-US" altLang="en-US" sz="900">
                <a:solidFill>
                  <a:schemeClr val="accent1"/>
                </a:solidFill>
              </a:endParaRPr>
            </a:p>
            <a:p>
              <a:pPr algn="ctr">
                <a:spcBef>
                  <a:spcPct val="0"/>
                </a:spcBef>
                <a:buClrTx/>
                <a:buSzTx/>
                <a:buFontTx/>
                <a:buNone/>
              </a:pPr>
              <a:r>
                <a:rPr lang="en-US" altLang="en-US" sz="1200">
                  <a:solidFill>
                    <a:schemeClr val="accent1"/>
                  </a:solidFill>
                  <a:cs typeface="Times New Roman" panose="02020603050405020304" pitchFamily="18" charset="0"/>
                </a:rPr>
                <a:t>Partnership</a:t>
              </a:r>
              <a:endParaRPr lang="en-US" altLang="en-US">
                <a:solidFill>
                  <a:schemeClr val="accent1"/>
                </a:solidFill>
              </a:endParaRPr>
            </a:p>
          </p:txBody>
        </p:sp>
      </p:grpSp>
      <p:sp>
        <p:nvSpPr>
          <p:cNvPr id="13317" name="Rectangle 4">
            <a:extLst>
              <a:ext uri="{FF2B5EF4-FFF2-40B4-BE49-F238E27FC236}">
                <a16:creationId xmlns:a16="http://schemas.microsoft.com/office/drawing/2014/main" id="{1B06373D-8FA5-48DC-A1D7-072BB1036A4C}"/>
              </a:ext>
            </a:extLst>
          </p:cNvPr>
          <p:cNvSpPr>
            <a:spLocks noChangeArrowheads="1"/>
          </p:cNvSpPr>
          <p:nvPr/>
        </p:nvSpPr>
        <p:spPr bwMode="auto">
          <a:xfrm>
            <a:off x="5770563" y="1597025"/>
            <a:ext cx="1082675" cy="585788"/>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200">
                <a:solidFill>
                  <a:schemeClr val="accent1"/>
                </a:solidFill>
                <a:cs typeface="Times New Roman" panose="02020603050405020304" pitchFamily="18" charset="0"/>
              </a:rPr>
              <a:t>Upper Tier Investor</a:t>
            </a:r>
            <a:endParaRPr lang="en-US" altLang="en-US">
              <a:solidFill>
                <a:schemeClr val="accent1"/>
              </a:solidFill>
            </a:endParaRPr>
          </a:p>
        </p:txBody>
      </p:sp>
      <p:sp>
        <p:nvSpPr>
          <p:cNvPr id="13318" name="Rectangle 8">
            <a:extLst>
              <a:ext uri="{FF2B5EF4-FFF2-40B4-BE49-F238E27FC236}">
                <a16:creationId xmlns:a16="http://schemas.microsoft.com/office/drawing/2014/main" id="{7DC1ED55-7BAC-421D-93D5-6398A8316A9D}"/>
              </a:ext>
            </a:extLst>
          </p:cNvPr>
          <p:cNvSpPr>
            <a:spLocks noChangeArrowheads="1"/>
          </p:cNvSpPr>
          <p:nvPr/>
        </p:nvSpPr>
        <p:spPr bwMode="auto">
          <a:xfrm>
            <a:off x="928688" y="4618038"/>
            <a:ext cx="1033462" cy="585787"/>
          </a:xfrm>
          <a:prstGeom prst="rect">
            <a:avLst/>
          </a:prstGeom>
          <a:solidFill>
            <a:srgbClr val="FFFFFF"/>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a:spcBef>
                <a:spcPct val="0"/>
              </a:spcBef>
              <a:buClrTx/>
              <a:buSzTx/>
              <a:buFontTx/>
              <a:buNone/>
            </a:pPr>
            <a:r>
              <a:rPr lang="en-US" altLang="en-US" sz="1200">
                <a:solidFill>
                  <a:schemeClr val="accent1"/>
                </a:solidFill>
                <a:cs typeface="Times New Roman" panose="02020603050405020304" pitchFamily="18" charset="0"/>
              </a:rPr>
              <a:t>Developer</a:t>
            </a:r>
            <a:endParaRPr lang="en-US" altLang="en-US">
              <a:solidFill>
                <a:schemeClr val="accent1"/>
              </a:solidFill>
            </a:endParaRPr>
          </a:p>
        </p:txBody>
      </p:sp>
      <p:cxnSp>
        <p:nvCxnSpPr>
          <p:cNvPr id="13319" name="AutoShape 7">
            <a:extLst>
              <a:ext uri="{FF2B5EF4-FFF2-40B4-BE49-F238E27FC236}">
                <a16:creationId xmlns:a16="http://schemas.microsoft.com/office/drawing/2014/main" id="{7FF45E55-31D6-4469-8346-CAD92B12A377}"/>
              </a:ext>
            </a:extLst>
          </p:cNvPr>
          <p:cNvCxnSpPr>
            <a:cxnSpLocks noChangeShapeType="1"/>
            <a:stCxn id="13333" idx="2"/>
            <a:endCxn id="13318" idx="3"/>
          </p:cNvCxnSpPr>
          <p:nvPr/>
        </p:nvCxnSpPr>
        <p:spPr bwMode="auto">
          <a:xfrm flipH="1">
            <a:off x="1962150" y="4910138"/>
            <a:ext cx="26733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3320" name="Text Box 17">
            <a:extLst>
              <a:ext uri="{FF2B5EF4-FFF2-40B4-BE49-F238E27FC236}">
                <a16:creationId xmlns:a16="http://schemas.microsoft.com/office/drawing/2014/main" id="{719D3AA1-2C4C-4F2E-A4FA-3447079B3A4F}"/>
              </a:ext>
            </a:extLst>
          </p:cNvPr>
          <p:cNvSpPr txBox="1">
            <a:spLocks noChangeArrowheads="1"/>
          </p:cNvSpPr>
          <p:nvPr/>
        </p:nvSpPr>
        <p:spPr bwMode="auto">
          <a:xfrm>
            <a:off x="2857500" y="4976813"/>
            <a:ext cx="1192213"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sz="900">
                <a:solidFill>
                  <a:schemeClr val="tx1"/>
                </a:solidFill>
              </a:rPr>
              <a:t>Developer Fee </a:t>
            </a:r>
            <a:endParaRPr lang="en-US" altLang="en-US">
              <a:solidFill>
                <a:schemeClr val="tx1"/>
              </a:solidFill>
            </a:endParaRPr>
          </a:p>
        </p:txBody>
      </p:sp>
      <p:pic>
        <p:nvPicPr>
          <p:cNvPr id="13321" name="Picture 3">
            <a:extLst>
              <a:ext uri="{FF2B5EF4-FFF2-40B4-BE49-F238E27FC236}">
                <a16:creationId xmlns:a16="http://schemas.microsoft.com/office/drawing/2014/main" id="{A4E457B2-CE1F-4907-B062-EE11F803AF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9B164DB-0B53-44DD-A159-FC01D19A60E4}"/>
              </a:ext>
            </a:extLst>
          </p:cNvPr>
          <p:cNvSpPr>
            <a:spLocks noGrp="1"/>
          </p:cNvSpPr>
          <p:nvPr>
            <p:ph type="title"/>
          </p:nvPr>
        </p:nvSpPr>
        <p:spPr>
          <a:xfrm>
            <a:off x="677863" y="609600"/>
            <a:ext cx="8596312" cy="1320800"/>
          </a:xfrm>
        </p:spPr>
        <p:txBody>
          <a:bodyPr/>
          <a:lstStyle/>
          <a:p>
            <a:pPr>
              <a:defRPr/>
            </a:pPr>
            <a:r>
              <a:rPr lang="en-US" altLang="en-US" dirty="0">
                <a:solidFill>
                  <a:schemeClr val="accent4">
                    <a:lumMod val="20000"/>
                    <a:lumOff val="80000"/>
                  </a:schemeClr>
                </a:solidFill>
              </a:rPr>
              <a:t>Tax Credits vs. Tax Deductions</a:t>
            </a:r>
          </a:p>
        </p:txBody>
      </p:sp>
      <p:sp>
        <p:nvSpPr>
          <p:cNvPr id="5" name="Content Placeholder 2">
            <a:extLst>
              <a:ext uri="{FF2B5EF4-FFF2-40B4-BE49-F238E27FC236}">
                <a16:creationId xmlns:a16="http://schemas.microsoft.com/office/drawing/2014/main" id="{A4735E48-6375-4BBF-B2B6-861668D3EB70}"/>
              </a:ext>
            </a:extLst>
          </p:cNvPr>
          <p:cNvSpPr txBox="1">
            <a:spLocks/>
          </p:cNvSpPr>
          <p:nvPr/>
        </p:nvSpPr>
        <p:spPr>
          <a:xfrm>
            <a:off x="677863" y="1550988"/>
            <a:ext cx="8664575" cy="5307012"/>
          </a:xfrm>
          <a:prstGeom prst="rect">
            <a:avLst/>
          </a:prstGeom>
        </p:spPr>
        <p:txBody>
          <a:bodyPr/>
          <a:lst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chemeClr val="accent3">
                  <a:lumMod val="20000"/>
                  <a:lumOff val="80000"/>
                </a:schemeClr>
              </a:buClr>
              <a:buFont typeface="Wingdings" panose="05000000000000000000" pitchFamily="2" charset="2"/>
              <a:buChar char="Ø"/>
              <a:defRPr/>
            </a:pPr>
            <a:r>
              <a:rPr lang="en-US" altLang="en-US" sz="2000" u="sng" dirty="0">
                <a:solidFill>
                  <a:schemeClr val="bg2"/>
                </a:solidFill>
              </a:rPr>
              <a:t>Tax Deduction</a:t>
            </a:r>
            <a:r>
              <a:rPr lang="en-US" altLang="en-US" sz="2000" dirty="0">
                <a:solidFill>
                  <a:schemeClr val="bg2"/>
                </a:solidFill>
              </a:rPr>
              <a:t>: reduces the investor’s </a:t>
            </a:r>
            <a:r>
              <a:rPr lang="en-US" altLang="en-US" sz="2000" u="sng" dirty="0">
                <a:solidFill>
                  <a:schemeClr val="bg2"/>
                </a:solidFill>
              </a:rPr>
              <a:t>Taxable Income</a:t>
            </a:r>
            <a:r>
              <a:rPr lang="en-US" altLang="en-US" sz="2000" dirty="0">
                <a:solidFill>
                  <a:schemeClr val="bg2"/>
                </a:solidFill>
              </a:rPr>
              <a:t> (i.e. the amount of income that is subject to tax) by the amount of the deduction </a:t>
            </a:r>
          </a:p>
          <a:p>
            <a:pPr lvl="1">
              <a:buClr>
                <a:schemeClr val="accent3">
                  <a:lumMod val="20000"/>
                  <a:lumOff val="80000"/>
                </a:schemeClr>
              </a:buClr>
              <a:buFont typeface="Wingdings" panose="05000000000000000000" pitchFamily="2" charset="2"/>
              <a:buChar char="Ø"/>
              <a:defRPr/>
            </a:pPr>
            <a:r>
              <a:rPr lang="en-US" altLang="en-US" sz="1800" u="sng" dirty="0">
                <a:solidFill>
                  <a:schemeClr val="bg2"/>
                </a:solidFill>
              </a:rPr>
              <a:t>Taxable Income</a:t>
            </a:r>
            <a:r>
              <a:rPr lang="en-US" altLang="en-US" sz="1800" dirty="0">
                <a:solidFill>
                  <a:schemeClr val="bg2"/>
                </a:solidFill>
              </a:rPr>
              <a:t> x Tax Rate (21% for corporations) = Net Tax Liability </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Each $1.00 of deduction reduces Taxable Income by $1.00 </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So, each $1.00 of deduction reduces the Net Tax Liability for corporations by $0.21 </a:t>
            </a:r>
          </a:p>
          <a:p>
            <a:pPr>
              <a:spcBef>
                <a:spcPts val="1800"/>
              </a:spcBef>
              <a:buClr>
                <a:schemeClr val="accent3">
                  <a:lumMod val="20000"/>
                  <a:lumOff val="80000"/>
                </a:schemeClr>
              </a:buClr>
              <a:buFont typeface="Wingdings" panose="05000000000000000000" pitchFamily="2" charset="2"/>
              <a:buChar char="Ø"/>
              <a:defRPr/>
            </a:pPr>
            <a:r>
              <a:rPr lang="en-US" altLang="en-US" sz="2000" u="sng" dirty="0">
                <a:solidFill>
                  <a:schemeClr val="bg2"/>
                </a:solidFill>
              </a:rPr>
              <a:t>Tax Credit</a:t>
            </a:r>
            <a:r>
              <a:rPr lang="en-US" altLang="en-US" sz="2000" dirty="0">
                <a:solidFill>
                  <a:schemeClr val="bg2"/>
                </a:solidFill>
              </a:rPr>
              <a:t>: reduces the investor’s </a:t>
            </a:r>
            <a:r>
              <a:rPr lang="en-US" altLang="en-US" sz="2000" u="sng" dirty="0">
                <a:solidFill>
                  <a:schemeClr val="bg2"/>
                </a:solidFill>
              </a:rPr>
              <a:t>Net Tax Liability</a:t>
            </a:r>
            <a:r>
              <a:rPr lang="en-US" altLang="en-US" sz="2000" dirty="0">
                <a:solidFill>
                  <a:schemeClr val="bg2"/>
                </a:solidFill>
              </a:rPr>
              <a:t> (i.e. the taxes owed after applying deductions, etc.) by the amount of the credit</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Taxable Income x Tax Rate (21% for corporations) = </a:t>
            </a:r>
            <a:r>
              <a:rPr lang="en-US" altLang="en-US" sz="1800" u="sng" dirty="0">
                <a:solidFill>
                  <a:schemeClr val="bg2"/>
                </a:solidFill>
              </a:rPr>
              <a:t>Net Tax Liability </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Each $1.00 of credit reduces the Net Tax Liability by $1.00</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So, each $1.00 of credit reduces total taxes owed by $1.00 (dollar for dollar reduction)</a:t>
            </a:r>
          </a:p>
          <a:p>
            <a:pPr marL="0" indent="0">
              <a:buFont typeface="Wingdings 3" panose="05040102010807070707" pitchFamily="18" charset="2"/>
              <a:buNone/>
              <a:defRPr/>
            </a:pPr>
            <a:endParaRPr lang="en-US" altLang="en-US" dirty="0"/>
          </a:p>
          <a:p>
            <a:pPr>
              <a:defRPr/>
            </a:pPr>
            <a:endParaRPr lang="en-US" altLang="en-US" dirty="0"/>
          </a:p>
          <a:p>
            <a:pPr marL="0" indent="0">
              <a:buFont typeface="Wingdings 3" panose="05040102010807070707" pitchFamily="18" charset="2"/>
              <a:buNone/>
              <a:defRPr/>
            </a:pPr>
            <a:endParaRPr lang="en-US" altLang="en-US" dirty="0"/>
          </a:p>
          <a:p>
            <a:pPr>
              <a:defRPr/>
            </a:pPr>
            <a:endParaRPr lang="en-US" altLang="en-US" dirty="0"/>
          </a:p>
        </p:txBody>
      </p:sp>
      <p:pic>
        <p:nvPicPr>
          <p:cNvPr id="15364" name="Picture 3">
            <a:extLst>
              <a:ext uri="{FF2B5EF4-FFF2-40B4-BE49-F238E27FC236}">
                <a16:creationId xmlns:a16="http://schemas.microsoft.com/office/drawing/2014/main" id="{CAF75339-0893-47E8-AAF5-0B67ACBF3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133DF73-2B49-4F4D-80C7-C7EE5F02878A}"/>
              </a:ext>
            </a:extLst>
          </p:cNvPr>
          <p:cNvSpPr>
            <a:spLocks noGrp="1"/>
          </p:cNvSpPr>
          <p:nvPr>
            <p:ph type="title"/>
          </p:nvPr>
        </p:nvSpPr>
        <p:spPr>
          <a:xfrm>
            <a:off x="677863" y="609600"/>
            <a:ext cx="9421812" cy="1320800"/>
          </a:xfrm>
        </p:spPr>
        <p:txBody>
          <a:bodyPr/>
          <a:lstStyle/>
          <a:p>
            <a:pPr>
              <a:defRPr/>
            </a:pPr>
            <a:r>
              <a:rPr lang="en-US" altLang="en-US" dirty="0">
                <a:solidFill>
                  <a:schemeClr val="accent4">
                    <a:lumMod val="20000"/>
                    <a:lumOff val="80000"/>
                  </a:schemeClr>
                </a:solidFill>
              </a:rPr>
              <a:t>Tax Credits vs. Tax Deductions</a:t>
            </a:r>
          </a:p>
        </p:txBody>
      </p:sp>
      <p:graphicFrame>
        <p:nvGraphicFramePr>
          <p:cNvPr id="4" name="Table 3">
            <a:extLst>
              <a:ext uri="{FF2B5EF4-FFF2-40B4-BE49-F238E27FC236}">
                <a16:creationId xmlns:a16="http://schemas.microsoft.com/office/drawing/2014/main" id="{0D447F2D-11AA-4F2F-A2AA-4327FF7A22EB}"/>
              </a:ext>
            </a:extLst>
          </p:cNvPr>
          <p:cNvGraphicFramePr>
            <a:graphicFrameLocks noGrp="1"/>
          </p:cNvGraphicFramePr>
          <p:nvPr/>
        </p:nvGraphicFramePr>
        <p:xfrm>
          <a:off x="804863" y="1536700"/>
          <a:ext cx="9421810" cy="4711701"/>
        </p:xfrm>
        <a:graphic>
          <a:graphicData uri="http://schemas.openxmlformats.org/drawingml/2006/table">
            <a:tbl>
              <a:tblPr firstRow="1" bandRow="1">
                <a:tableStyleId>{5C22544A-7EE6-4342-B048-85BDC9FD1C3A}</a:tableStyleId>
              </a:tblPr>
              <a:tblGrid>
                <a:gridCol w="1884362">
                  <a:extLst>
                    <a:ext uri="{9D8B030D-6E8A-4147-A177-3AD203B41FA5}">
                      <a16:colId xmlns:a16="http://schemas.microsoft.com/office/drawing/2014/main" val="3981368820"/>
                    </a:ext>
                  </a:extLst>
                </a:gridCol>
                <a:gridCol w="1884362">
                  <a:extLst>
                    <a:ext uri="{9D8B030D-6E8A-4147-A177-3AD203B41FA5}">
                      <a16:colId xmlns:a16="http://schemas.microsoft.com/office/drawing/2014/main" val="787518112"/>
                    </a:ext>
                  </a:extLst>
                </a:gridCol>
                <a:gridCol w="1884362">
                  <a:extLst>
                    <a:ext uri="{9D8B030D-6E8A-4147-A177-3AD203B41FA5}">
                      <a16:colId xmlns:a16="http://schemas.microsoft.com/office/drawing/2014/main" val="2013341287"/>
                    </a:ext>
                  </a:extLst>
                </a:gridCol>
                <a:gridCol w="1884362">
                  <a:extLst>
                    <a:ext uri="{9D8B030D-6E8A-4147-A177-3AD203B41FA5}">
                      <a16:colId xmlns:a16="http://schemas.microsoft.com/office/drawing/2014/main" val="4047649419"/>
                    </a:ext>
                  </a:extLst>
                </a:gridCol>
                <a:gridCol w="1884362">
                  <a:extLst>
                    <a:ext uri="{9D8B030D-6E8A-4147-A177-3AD203B41FA5}">
                      <a16:colId xmlns:a16="http://schemas.microsoft.com/office/drawing/2014/main" val="1494322392"/>
                    </a:ext>
                  </a:extLst>
                </a:gridCol>
              </a:tblGrid>
              <a:tr h="864988">
                <a:tc>
                  <a:txBody>
                    <a:bodyPr/>
                    <a:lstStyle/>
                    <a:p>
                      <a:endParaRPr lang="en-US" sz="1700" dirty="0"/>
                    </a:p>
                  </a:txBody>
                  <a:tcPr marL="91435" marR="91435" marT="45724" marB="45724"/>
                </a:tc>
                <a:tc>
                  <a:txBody>
                    <a:bodyPr/>
                    <a:lstStyle/>
                    <a:p>
                      <a:r>
                        <a:rPr lang="en-US" sz="1700" dirty="0"/>
                        <a:t>No Credit/No Deduction</a:t>
                      </a:r>
                    </a:p>
                  </a:txBody>
                  <a:tcPr marL="91435" marR="91435" marT="45724" marB="45724"/>
                </a:tc>
                <a:tc>
                  <a:txBody>
                    <a:bodyPr/>
                    <a:lstStyle/>
                    <a:p>
                      <a:r>
                        <a:rPr lang="en-US" sz="1700" dirty="0"/>
                        <a:t>Deduction</a:t>
                      </a:r>
                    </a:p>
                  </a:txBody>
                  <a:tcPr marL="91435" marR="91435" marT="45724" marB="45724"/>
                </a:tc>
                <a:tc>
                  <a:txBody>
                    <a:bodyPr/>
                    <a:lstStyle/>
                    <a:p>
                      <a:r>
                        <a:rPr lang="en-US" sz="1700" dirty="0"/>
                        <a:t>Tax Credit</a:t>
                      </a:r>
                    </a:p>
                  </a:txBody>
                  <a:tcPr marL="91435" marR="91435" marT="45724" marB="45724"/>
                </a:tc>
                <a:tc>
                  <a:txBody>
                    <a:bodyPr/>
                    <a:lstStyle/>
                    <a:p>
                      <a:r>
                        <a:rPr lang="en-US" sz="1700" dirty="0"/>
                        <a:t>Tax Deductions and Credits</a:t>
                      </a:r>
                    </a:p>
                  </a:txBody>
                  <a:tcPr marL="91435" marR="91435" marT="45724" marB="45724"/>
                </a:tc>
                <a:extLst>
                  <a:ext uri="{0D108BD9-81ED-4DB2-BD59-A6C34878D82A}">
                    <a16:rowId xmlns:a16="http://schemas.microsoft.com/office/drawing/2014/main" val="714611282"/>
                  </a:ext>
                </a:extLst>
              </a:tr>
              <a:tr h="864988">
                <a:tc>
                  <a:txBody>
                    <a:bodyPr/>
                    <a:lstStyle/>
                    <a:p>
                      <a:r>
                        <a:rPr lang="en-US" sz="1700" dirty="0">
                          <a:solidFill>
                            <a:schemeClr val="tx1">
                              <a:lumMod val="10000"/>
                            </a:schemeClr>
                          </a:solidFill>
                        </a:rPr>
                        <a:t>Net Income from Operations</a:t>
                      </a:r>
                    </a:p>
                  </a:txBody>
                  <a:tcPr marL="91435" marR="91435" marT="45724" marB="45724"/>
                </a:tc>
                <a:tc>
                  <a:txBody>
                    <a:bodyPr/>
                    <a:lstStyle/>
                    <a:p>
                      <a:r>
                        <a:rPr lang="en-US" sz="1700" dirty="0">
                          <a:solidFill>
                            <a:schemeClr val="tx1">
                              <a:lumMod val="10000"/>
                            </a:schemeClr>
                          </a:solidFill>
                        </a:rPr>
                        <a:t>$1,000,000</a:t>
                      </a:r>
                    </a:p>
                  </a:txBody>
                  <a:tcPr marL="91435" marR="91435" marT="45724" marB="45724"/>
                </a:tc>
                <a:tc>
                  <a:txBody>
                    <a:bodyPr/>
                    <a:lstStyle/>
                    <a:p>
                      <a:r>
                        <a:rPr lang="en-US" sz="1700" dirty="0">
                          <a:solidFill>
                            <a:schemeClr val="tx1">
                              <a:lumMod val="10000"/>
                            </a:schemeClr>
                          </a:solidFill>
                        </a:rPr>
                        <a:t>$1,000,000</a:t>
                      </a:r>
                    </a:p>
                  </a:txBody>
                  <a:tcPr marL="91435" marR="91435" marT="45724" marB="45724"/>
                </a:tc>
                <a:tc>
                  <a:txBody>
                    <a:bodyPr/>
                    <a:lstStyle/>
                    <a:p>
                      <a:r>
                        <a:rPr lang="en-US" sz="1700" dirty="0">
                          <a:solidFill>
                            <a:schemeClr val="tx1">
                              <a:lumMod val="10000"/>
                            </a:schemeClr>
                          </a:solidFill>
                        </a:rPr>
                        <a:t>$1,000,000</a:t>
                      </a:r>
                    </a:p>
                  </a:txBody>
                  <a:tcPr marL="91435" marR="91435" marT="45724" marB="45724"/>
                </a:tc>
                <a:tc>
                  <a:txBody>
                    <a:bodyPr/>
                    <a:lstStyle/>
                    <a:p>
                      <a:r>
                        <a:rPr lang="en-US" sz="1700" dirty="0">
                          <a:solidFill>
                            <a:schemeClr val="tx1">
                              <a:lumMod val="10000"/>
                            </a:schemeClr>
                          </a:solidFill>
                        </a:rPr>
                        <a:t>$1,000,000</a:t>
                      </a:r>
                    </a:p>
                  </a:txBody>
                  <a:tcPr marL="91435" marR="91435" marT="45724" marB="45724"/>
                </a:tc>
                <a:extLst>
                  <a:ext uri="{0D108BD9-81ED-4DB2-BD59-A6C34878D82A}">
                    <a16:rowId xmlns:a16="http://schemas.microsoft.com/office/drawing/2014/main" val="2760807642"/>
                  </a:ext>
                </a:extLst>
              </a:tr>
              <a:tr h="501143">
                <a:tc>
                  <a:txBody>
                    <a:bodyPr/>
                    <a:lstStyle/>
                    <a:p>
                      <a:r>
                        <a:rPr lang="en-US" sz="1700" dirty="0">
                          <a:solidFill>
                            <a:schemeClr val="tx1">
                              <a:lumMod val="10000"/>
                            </a:schemeClr>
                          </a:solidFill>
                        </a:rPr>
                        <a:t>Deductions</a:t>
                      </a:r>
                    </a:p>
                  </a:txBody>
                  <a:tcPr marL="91435" marR="91435" marT="45724" marB="45724"/>
                </a:tc>
                <a:tc>
                  <a:txBody>
                    <a:bodyPr/>
                    <a:lstStyle/>
                    <a:p>
                      <a:r>
                        <a:rPr lang="en-US" sz="1700" dirty="0">
                          <a:solidFill>
                            <a:schemeClr val="tx1">
                              <a:lumMod val="10000"/>
                            </a:schemeClr>
                          </a:solidFill>
                        </a:rPr>
                        <a:t>None</a:t>
                      </a:r>
                    </a:p>
                  </a:txBody>
                  <a:tcPr marL="91435" marR="91435" marT="45724" marB="45724"/>
                </a:tc>
                <a:tc>
                  <a:txBody>
                    <a:bodyPr/>
                    <a:lstStyle/>
                    <a:p>
                      <a:r>
                        <a:rPr lang="en-US" sz="1700" dirty="0">
                          <a:solidFill>
                            <a:schemeClr val="tx1">
                              <a:lumMod val="10000"/>
                            </a:schemeClr>
                          </a:solidFill>
                        </a:rPr>
                        <a:t>($200,000)</a:t>
                      </a:r>
                    </a:p>
                  </a:txBody>
                  <a:tcPr marL="91435" marR="91435" marT="45724" marB="45724"/>
                </a:tc>
                <a:tc>
                  <a:txBody>
                    <a:bodyPr/>
                    <a:lstStyle/>
                    <a:p>
                      <a:r>
                        <a:rPr lang="en-US" sz="1700" dirty="0">
                          <a:solidFill>
                            <a:schemeClr val="tx1">
                              <a:lumMod val="10000"/>
                            </a:schemeClr>
                          </a:solidFill>
                        </a:rPr>
                        <a:t>None</a:t>
                      </a:r>
                    </a:p>
                  </a:txBody>
                  <a:tcPr marL="91435" marR="91435" marT="45724" marB="45724"/>
                </a:tc>
                <a:tc>
                  <a:txBody>
                    <a:bodyPr/>
                    <a:lstStyle/>
                    <a:p>
                      <a:r>
                        <a:rPr lang="en-US" sz="1700" dirty="0">
                          <a:solidFill>
                            <a:schemeClr val="tx1">
                              <a:lumMod val="10000"/>
                            </a:schemeClr>
                          </a:solidFill>
                        </a:rPr>
                        <a:t>($200,000)</a:t>
                      </a:r>
                    </a:p>
                  </a:txBody>
                  <a:tcPr marL="91435" marR="91435" marT="45724" marB="45724"/>
                </a:tc>
                <a:extLst>
                  <a:ext uri="{0D108BD9-81ED-4DB2-BD59-A6C34878D82A}">
                    <a16:rowId xmlns:a16="http://schemas.microsoft.com/office/drawing/2014/main" val="206470611"/>
                  </a:ext>
                </a:extLst>
              </a:tr>
              <a:tr h="501143">
                <a:tc>
                  <a:txBody>
                    <a:bodyPr/>
                    <a:lstStyle/>
                    <a:p>
                      <a:r>
                        <a:rPr lang="en-US" sz="1700" dirty="0">
                          <a:solidFill>
                            <a:schemeClr val="tx1">
                              <a:lumMod val="10000"/>
                            </a:schemeClr>
                          </a:solidFill>
                        </a:rPr>
                        <a:t>Taxable Income</a:t>
                      </a:r>
                    </a:p>
                  </a:txBody>
                  <a:tcPr marL="91435" marR="91435" marT="45724" marB="45724"/>
                </a:tc>
                <a:tc>
                  <a:txBody>
                    <a:bodyPr/>
                    <a:lstStyle/>
                    <a:p>
                      <a:r>
                        <a:rPr lang="en-US" sz="1700" dirty="0">
                          <a:solidFill>
                            <a:schemeClr val="tx1">
                              <a:lumMod val="10000"/>
                            </a:schemeClr>
                          </a:solidFill>
                        </a:rPr>
                        <a:t>$1,000,000</a:t>
                      </a:r>
                    </a:p>
                  </a:txBody>
                  <a:tcPr marL="91435" marR="91435" marT="45724" marB="45724"/>
                </a:tc>
                <a:tc>
                  <a:txBody>
                    <a:bodyPr/>
                    <a:lstStyle/>
                    <a:p>
                      <a:r>
                        <a:rPr lang="en-US" sz="1700" dirty="0">
                          <a:solidFill>
                            <a:schemeClr val="tx1">
                              <a:lumMod val="10000"/>
                            </a:schemeClr>
                          </a:solidFill>
                        </a:rPr>
                        <a:t>$800,000</a:t>
                      </a:r>
                    </a:p>
                  </a:txBody>
                  <a:tcPr marL="91435" marR="91435" marT="45724" marB="45724"/>
                </a:tc>
                <a:tc>
                  <a:txBody>
                    <a:bodyPr/>
                    <a:lstStyle/>
                    <a:p>
                      <a:r>
                        <a:rPr lang="en-US" sz="1700" dirty="0">
                          <a:solidFill>
                            <a:schemeClr val="tx1">
                              <a:lumMod val="10000"/>
                            </a:schemeClr>
                          </a:solidFill>
                        </a:rPr>
                        <a:t>$1,000,000</a:t>
                      </a:r>
                    </a:p>
                  </a:txBody>
                  <a:tcPr marL="91435" marR="91435" marT="45724" marB="45724"/>
                </a:tc>
                <a:tc>
                  <a:txBody>
                    <a:bodyPr/>
                    <a:lstStyle/>
                    <a:p>
                      <a:r>
                        <a:rPr lang="en-US" sz="1700" dirty="0">
                          <a:solidFill>
                            <a:schemeClr val="tx1">
                              <a:lumMod val="10000"/>
                            </a:schemeClr>
                          </a:solidFill>
                        </a:rPr>
                        <a:t>$800,000</a:t>
                      </a:r>
                    </a:p>
                  </a:txBody>
                  <a:tcPr marL="91435" marR="91435" marT="45724" marB="45724"/>
                </a:tc>
                <a:extLst>
                  <a:ext uri="{0D108BD9-81ED-4DB2-BD59-A6C34878D82A}">
                    <a16:rowId xmlns:a16="http://schemas.microsoft.com/office/drawing/2014/main" val="2738034293"/>
                  </a:ext>
                </a:extLst>
              </a:tr>
              <a:tr h="609608">
                <a:tc>
                  <a:txBody>
                    <a:bodyPr/>
                    <a:lstStyle/>
                    <a:p>
                      <a:r>
                        <a:rPr lang="en-US" sz="1700" dirty="0">
                          <a:solidFill>
                            <a:schemeClr val="tx1">
                              <a:lumMod val="10000"/>
                            </a:schemeClr>
                          </a:solidFill>
                        </a:rPr>
                        <a:t>Tax Liability (at 21%)</a:t>
                      </a:r>
                    </a:p>
                  </a:txBody>
                  <a:tcPr marL="91435" marR="91435" marT="45724" marB="45724"/>
                </a:tc>
                <a:tc>
                  <a:txBody>
                    <a:bodyPr/>
                    <a:lstStyle/>
                    <a:p>
                      <a:r>
                        <a:rPr lang="en-US" sz="1700" dirty="0">
                          <a:solidFill>
                            <a:schemeClr val="tx1">
                              <a:lumMod val="10000"/>
                            </a:schemeClr>
                          </a:solidFill>
                        </a:rPr>
                        <a:t>$210,000</a:t>
                      </a:r>
                    </a:p>
                  </a:txBody>
                  <a:tcPr marL="91435" marR="91435" marT="45724" marB="45724"/>
                </a:tc>
                <a:tc>
                  <a:txBody>
                    <a:bodyPr/>
                    <a:lstStyle/>
                    <a:p>
                      <a:r>
                        <a:rPr lang="en-US" sz="1700" dirty="0">
                          <a:solidFill>
                            <a:schemeClr val="tx1">
                              <a:lumMod val="10000"/>
                            </a:schemeClr>
                          </a:solidFill>
                        </a:rPr>
                        <a:t>$168,000</a:t>
                      </a:r>
                    </a:p>
                  </a:txBody>
                  <a:tcPr marL="91435" marR="91435" marT="45724" marB="45724"/>
                </a:tc>
                <a:tc>
                  <a:txBody>
                    <a:bodyPr/>
                    <a:lstStyle/>
                    <a:p>
                      <a:r>
                        <a:rPr lang="en-US" sz="1700" dirty="0">
                          <a:solidFill>
                            <a:schemeClr val="tx1">
                              <a:lumMod val="10000"/>
                            </a:schemeClr>
                          </a:solidFill>
                        </a:rPr>
                        <a:t>$210,000</a:t>
                      </a:r>
                    </a:p>
                  </a:txBody>
                  <a:tcPr marL="91435" marR="91435" marT="45724" marB="45724"/>
                </a:tc>
                <a:tc>
                  <a:txBody>
                    <a:bodyPr/>
                    <a:lstStyle/>
                    <a:p>
                      <a:r>
                        <a:rPr lang="en-US" sz="1700" dirty="0">
                          <a:solidFill>
                            <a:schemeClr val="tx1">
                              <a:lumMod val="10000"/>
                            </a:schemeClr>
                          </a:solidFill>
                        </a:rPr>
                        <a:t>$168,000</a:t>
                      </a:r>
                    </a:p>
                  </a:txBody>
                  <a:tcPr marL="91435" marR="91435" marT="45724" marB="45724"/>
                </a:tc>
                <a:extLst>
                  <a:ext uri="{0D108BD9-81ED-4DB2-BD59-A6C34878D82A}">
                    <a16:rowId xmlns:a16="http://schemas.microsoft.com/office/drawing/2014/main" val="1632870096"/>
                  </a:ext>
                </a:extLst>
              </a:tr>
              <a:tr h="868688">
                <a:tc>
                  <a:txBody>
                    <a:bodyPr/>
                    <a:lstStyle/>
                    <a:p>
                      <a:r>
                        <a:rPr lang="en-US" sz="1700" dirty="0">
                          <a:solidFill>
                            <a:schemeClr val="tx1">
                              <a:lumMod val="10000"/>
                            </a:schemeClr>
                          </a:solidFill>
                        </a:rPr>
                        <a:t>Low-Income Housing Tax Credits</a:t>
                      </a:r>
                    </a:p>
                  </a:txBody>
                  <a:tcPr marL="91435" marR="91435" marT="45724" marB="45724"/>
                </a:tc>
                <a:tc>
                  <a:txBody>
                    <a:bodyPr/>
                    <a:lstStyle/>
                    <a:p>
                      <a:r>
                        <a:rPr lang="en-US" sz="1700" dirty="0">
                          <a:solidFill>
                            <a:schemeClr val="tx1">
                              <a:lumMod val="10000"/>
                            </a:schemeClr>
                          </a:solidFill>
                        </a:rPr>
                        <a:t>None</a:t>
                      </a:r>
                    </a:p>
                  </a:txBody>
                  <a:tcPr marL="91435" marR="91435" marT="45724" marB="45724"/>
                </a:tc>
                <a:tc>
                  <a:txBody>
                    <a:bodyPr/>
                    <a:lstStyle/>
                    <a:p>
                      <a:r>
                        <a:rPr lang="en-US" sz="1700" dirty="0">
                          <a:solidFill>
                            <a:schemeClr val="tx1">
                              <a:lumMod val="10000"/>
                            </a:schemeClr>
                          </a:solidFill>
                        </a:rPr>
                        <a:t>None</a:t>
                      </a:r>
                    </a:p>
                  </a:txBody>
                  <a:tcPr marL="91435" marR="91435" marT="45724" marB="45724"/>
                </a:tc>
                <a:tc>
                  <a:txBody>
                    <a:bodyPr/>
                    <a:lstStyle/>
                    <a:p>
                      <a:r>
                        <a:rPr lang="en-US" sz="1700" dirty="0">
                          <a:solidFill>
                            <a:schemeClr val="tx1">
                              <a:lumMod val="10000"/>
                            </a:schemeClr>
                          </a:solidFill>
                        </a:rPr>
                        <a:t>$200,000</a:t>
                      </a:r>
                    </a:p>
                  </a:txBody>
                  <a:tcPr marL="91435" marR="91435" marT="45724" marB="45724"/>
                </a:tc>
                <a:tc>
                  <a:txBody>
                    <a:bodyPr/>
                    <a:lstStyle/>
                    <a:p>
                      <a:r>
                        <a:rPr lang="en-US" sz="1700" dirty="0">
                          <a:solidFill>
                            <a:schemeClr val="tx1">
                              <a:lumMod val="10000"/>
                            </a:schemeClr>
                          </a:solidFill>
                        </a:rPr>
                        <a:t>$200,000</a:t>
                      </a:r>
                    </a:p>
                  </a:txBody>
                  <a:tcPr marL="91435" marR="91435" marT="45724" marB="45724"/>
                </a:tc>
                <a:extLst>
                  <a:ext uri="{0D108BD9-81ED-4DB2-BD59-A6C34878D82A}">
                    <a16:rowId xmlns:a16="http://schemas.microsoft.com/office/drawing/2014/main" val="2441030402"/>
                  </a:ext>
                </a:extLst>
              </a:tr>
              <a:tr h="501143">
                <a:tc>
                  <a:txBody>
                    <a:bodyPr/>
                    <a:lstStyle/>
                    <a:p>
                      <a:r>
                        <a:rPr lang="en-US" sz="1700" dirty="0">
                          <a:solidFill>
                            <a:schemeClr val="tx1">
                              <a:lumMod val="10000"/>
                            </a:schemeClr>
                          </a:solidFill>
                        </a:rPr>
                        <a:t>Net Tax Liability</a:t>
                      </a:r>
                    </a:p>
                  </a:txBody>
                  <a:tcPr marL="91435" marR="91435" marT="45724" marB="45724"/>
                </a:tc>
                <a:tc>
                  <a:txBody>
                    <a:bodyPr/>
                    <a:lstStyle/>
                    <a:p>
                      <a:r>
                        <a:rPr lang="en-US" sz="1700" dirty="0">
                          <a:solidFill>
                            <a:schemeClr val="tx1">
                              <a:lumMod val="10000"/>
                            </a:schemeClr>
                          </a:solidFill>
                        </a:rPr>
                        <a:t>$210,000</a:t>
                      </a:r>
                    </a:p>
                  </a:txBody>
                  <a:tcPr marL="91435" marR="91435" marT="45724" marB="45724"/>
                </a:tc>
                <a:tc>
                  <a:txBody>
                    <a:bodyPr/>
                    <a:lstStyle/>
                    <a:p>
                      <a:r>
                        <a:rPr lang="en-US" sz="1700" dirty="0">
                          <a:solidFill>
                            <a:schemeClr val="tx1">
                              <a:lumMod val="10000"/>
                            </a:schemeClr>
                          </a:solidFill>
                        </a:rPr>
                        <a:t>$168,000</a:t>
                      </a:r>
                    </a:p>
                  </a:txBody>
                  <a:tcPr marL="91435" marR="91435" marT="45724" marB="45724"/>
                </a:tc>
                <a:tc>
                  <a:txBody>
                    <a:bodyPr/>
                    <a:lstStyle/>
                    <a:p>
                      <a:r>
                        <a:rPr lang="en-US" sz="1700" dirty="0">
                          <a:solidFill>
                            <a:schemeClr val="tx1">
                              <a:lumMod val="10000"/>
                            </a:schemeClr>
                          </a:solidFill>
                        </a:rPr>
                        <a:t>$10,000</a:t>
                      </a:r>
                    </a:p>
                  </a:txBody>
                  <a:tcPr marL="91435" marR="91435" marT="45724" marB="45724"/>
                </a:tc>
                <a:tc>
                  <a:txBody>
                    <a:bodyPr/>
                    <a:lstStyle/>
                    <a:p>
                      <a:r>
                        <a:rPr lang="en-US" sz="1700" dirty="0">
                          <a:solidFill>
                            <a:schemeClr val="tx1">
                              <a:lumMod val="10000"/>
                            </a:schemeClr>
                          </a:solidFill>
                        </a:rPr>
                        <a:t>($32,000)</a:t>
                      </a:r>
                    </a:p>
                  </a:txBody>
                  <a:tcPr marL="91435" marR="91435" marT="45724" marB="45724"/>
                </a:tc>
                <a:extLst>
                  <a:ext uri="{0D108BD9-81ED-4DB2-BD59-A6C34878D82A}">
                    <a16:rowId xmlns:a16="http://schemas.microsoft.com/office/drawing/2014/main" val="219858758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6E67134-1B21-45B9-8A7C-D02DEE6DF176}"/>
              </a:ext>
            </a:extLst>
          </p:cNvPr>
          <p:cNvSpPr>
            <a:spLocks noGrp="1"/>
          </p:cNvSpPr>
          <p:nvPr>
            <p:ph type="title"/>
          </p:nvPr>
        </p:nvSpPr>
        <p:spPr>
          <a:xfrm>
            <a:off x="306388" y="219075"/>
            <a:ext cx="9421812" cy="1320800"/>
          </a:xfrm>
        </p:spPr>
        <p:txBody>
          <a:bodyPr/>
          <a:lstStyle/>
          <a:p>
            <a:pPr>
              <a:defRPr/>
            </a:pPr>
            <a:r>
              <a:rPr lang="en-US" altLang="en-US" dirty="0">
                <a:solidFill>
                  <a:schemeClr val="accent4">
                    <a:lumMod val="20000"/>
                    <a:lumOff val="80000"/>
                  </a:schemeClr>
                </a:solidFill>
              </a:rPr>
              <a:t>Tax Credit Investor’s Investment</a:t>
            </a:r>
          </a:p>
        </p:txBody>
      </p:sp>
      <p:sp>
        <p:nvSpPr>
          <p:cNvPr id="20483" name="Content Placeholder 2">
            <a:extLst>
              <a:ext uri="{FF2B5EF4-FFF2-40B4-BE49-F238E27FC236}">
                <a16:creationId xmlns:a16="http://schemas.microsoft.com/office/drawing/2014/main" id="{7665DEE1-78B1-459D-A241-0AA9351D3C5A}"/>
              </a:ext>
            </a:extLst>
          </p:cNvPr>
          <p:cNvSpPr txBox="1">
            <a:spLocks noChangeArrowheads="1"/>
          </p:cNvSpPr>
          <p:nvPr/>
        </p:nvSpPr>
        <p:spPr bwMode="auto">
          <a:xfrm>
            <a:off x="479425" y="1006475"/>
            <a:ext cx="7875588" cy="526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buClr>
                <a:schemeClr val="accent3">
                  <a:lumMod val="20000"/>
                  <a:lumOff val="80000"/>
                </a:schemeClr>
              </a:buClr>
              <a:buFont typeface="Wingdings" panose="05000000000000000000" pitchFamily="2" charset="2"/>
              <a:buChar char="Ø"/>
              <a:defRPr/>
            </a:pPr>
            <a:r>
              <a:rPr lang="en-US" altLang="en-US" sz="2000" dirty="0">
                <a:solidFill>
                  <a:schemeClr val="bg2"/>
                </a:solidFill>
              </a:rPr>
              <a:t>Tax Credit Investor typically investing in: </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Tax Credits</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Tax Deductions</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Community Reinvestment Act (CRA) Credits (in some cases) </a:t>
            </a:r>
          </a:p>
          <a:p>
            <a:pPr>
              <a:spcBef>
                <a:spcPts val="1800"/>
              </a:spcBef>
              <a:buClr>
                <a:schemeClr val="accent3">
                  <a:lumMod val="20000"/>
                  <a:lumOff val="80000"/>
                </a:schemeClr>
              </a:buClr>
              <a:buFont typeface="Wingdings" panose="05000000000000000000" pitchFamily="2" charset="2"/>
              <a:buChar char="Ø"/>
              <a:defRPr/>
            </a:pPr>
            <a:r>
              <a:rPr lang="en-US" altLang="en-US" sz="2000" dirty="0">
                <a:solidFill>
                  <a:schemeClr val="bg2"/>
                </a:solidFill>
              </a:rPr>
              <a:t>Paying $0.XX per credit today for future stream of credits and deductions over 10 years</a:t>
            </a:r>
          </a:p>
          <a:p>
            <a:pPr>
              <a:spcBef>
                <a:spcPts val="1800"/>
              </a:spcBef>
              <a:buClr>
                <a:schemeClr val="accent3">
                  <a:lumMod val="20000"/>
                  <a:lumOff val="80000"/>
                </a:schemeClr>
              </a:buClr>
              <a:buFont typeface="Wingdings" panose="05000000000000000000" pitchFamily="2" charset="2"/>
              <a:buChar char="Ø"/>
              <a:defRPr/>
            </a:pPr>
            <a:r>
              <a:rPr lang="en-US" altLang="en-US" sz="2000" dirty="0">
                <a:solidFill>
                  <a:schemeClr val="bg2"/>
                </a:solidFill>
              </a:rPr>
              <a:t>Investor’s investment pricing is affected by many factors, including:  </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Amount of projected credits </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Amount of projected deductions (e.g. interest on project loans, depreciation, fees) </a:t>
            </a:r>
          </a:p>
          <a:p>
            <a:pPr lvl="1">
              <a:buClr>
                <a:schemeClr val="accent3">
                  <a:lumMod val="20000"/>
                  <a:lumOff val="80000"/>
                </a:schemeClr>
              </a:buClr>
              <a:buFont typeface="Wingdings" panose="05000000000000000000" pitchFamily="2" charset="2"/>
              <a:buChar char="Ø"/>
              <a:defRPr/>
            </a:pPr>
            <a:r>
              <a:rPr lang="en-US" altLang="en-US" sz="1800" dirty="0">
                <a:solidFill>
                  <a:schemeClr val="bg2"/>
                </a:solidFill>
              </a:rPr>
              <a:t>Timing of credit delivery and deductions (e.g. lease-up schedule, bonus depreciation, tax-exempt use property, simple vs. compounding interest, cash vs. accrual basis fee recipients)</a:t>
            </a:r>
          </a:p>
          <a:p>
            <a:pPr>
              <a:defRPr/>
            </a:pPr>
            <a:endParaRPr lang="en-US" altLang="en-US" dirty="0"/>
          </a:p>
        </p:txBody>
      </p:sp>
      <p:sp>
        <p:nvSpPr>
          <p:cNvPr id="3" name="TextBox 2">
            <a:extLst>
              <a:ext uri="{FF2B5EF4-FFF2-40B4-BE49-F238E27FC236}">
                <a16:creationId xmlns:a16="http://schemas.microsoft.com/office/drawing/2014/main" id="{D30F62EB-79FB-446A-8FEA-D517BC4139D3}"/>
              </a:ext>
            </a:extLst>
          </p:cNvPr>
          <p:cNvSpPr txBox="1">
            <a:spLocks/>
          </p:cNvSpPr>
          <p:nvPr/>
        </p:nvSpPr>
        <p:spPr>
          <a:xfrm>
            <a:off x="8886825" y="0"/>
            <a:ext cx="3305175" cy="6858000"/>
          </a:xfrm>
          <a:prstGeom prst="rect">
            <a:avLst/>
          </a:prstGeom>
          <a:solidFill>
            <a:srgbClr val="FFFFFF">
              <a:alpha val="66000"/>
            </a:srgbClr>
          </a:solidFill>
          <a:ln>
            <a:solidFill>
              <a:schemeClr val="accent1"/>
            </a:solidFill>
          </a:ln>
          <a:effectLst>
            <a:softEdge rad="12700"/>
          </a:effectLst>
        </p:spPr>
        <p:txBody>
          <a:bodyPr/>
          <a:lstStyle/>
          <a:p>
            <a:pPr>
              <a:defRPr/>
            </a:pPr>
            <a:endParaRPr lang="en-US" sz="1600" u="sng" dirty="0">
              <a:solidFill>
                <a:schemeClr val="accent1"/>
              </a:solidFill>
            </a:endParaRPr>
          </a:p>
          <a:p>
            <a:pPr>
              <a:defRPr/>
            </a:pPr>
            <a:endParaRPr lang="en-US" sz="1600" u="sng" dirty="0">
              <a:solidFill>
                <a:schemeClr val="accent1"/>
              </a:solidFill>
            </a:endParaRPr>
          </a:p>
          <a:p>
            <a:pPr>
              <a:defRPr/>
            </a:pPr>
            <a:endParaRPr lang="en-US" sz="1500" u="sng" dirty="0">
              <a:solidFill>
                <a:schemeClr val="accent1"/>
              </a:solidFill>
            </a:endParaRPr>
          </a:p>
          <a:p>
            <a:pPr marL="174625">
              <a:defRPr/>
            </a:pPr>
            <a:r>
              <a:rPr lang="en-US" sz="1500" b="1" u="sng" dirty="0">
                <a:solidFill>
                  <a:schemeClr val="accent1"/>
                </a:solidFill>
              </a:rPr>
              <a:t>Practice Note: </a:t>
            </a:r>
          </a:p>
          <a:p>
            <a:pPr marL="174625">
              <a:defRPr/>
            </a:pPr>
            <a:endParaRPr lang="en-US" sz="1500" b="1" u="sng" dirty="0">
              <a:solidFill>
                <a:schemeClr val="accent1"/>
              </a:solidFill>
            </a:endParaRPr>
          </a:p>
          <a:p>
            <a:pPr marL="174625">
              <a:defRPr/>
            </a:pPr>
            <a:r>
              <a:rPr lang="en-US" sz="1500" b="1" dirty="0">
                <a:solidFill>
                  <a:schemeClr val="accent1"/>
                </a:solidFill>
              </a:rPr>
              <a:t>Understanding Basis and Timing Adjusters in the LPA</a:t>
            </a:r>
          </a:p>
          <a:p>
            <a:pPr marL="174625">
              <a:defRPr/>
            </a:pPr>
            <a:endParaRPr lang="en-US" sz="1500" dirty="0">
              <a:solidFill>
                <a:schemeClr val="accent1"/>
              </a:solidFill>
            </a:endParaRPr>
          </a:p>
          <a:p>
            <a:pPr marL="174625">
              <a:defRPr/>
            </a:pPr>
            <a:r>
              <a:rPr lang="en-US" sz="1500" u="sng" dirty="0">
                <a:solidFill>
                  <a:schemeClr val="accent1"/>
                </a:solidFill>
              </a:rPr>
              <a:t>Basis Adjuster</a:t>
            </a:r>
            <a:r>
              <a:rPr lang="en-US" sz="1500" dirty="0">
                <a:solidFill>
                  <a:schemeClr val="accent1"/>
                </a:solidFill>
              </a:rPr>
              <a:t> – makes the investor whole if the amount of actual credits delivered is less than the projected credits</a:t>
            </a:r>
          </a:p>
          <a:p>
            <a:pPr marL="174625">
              <a:defRPr/>
            </a:pPr>
            <a:endParaRPr lang="en-US" sz="1500" dirty="0">
              <a:solidFill>
                <a:schemeClr val="accent1"/>
              </a:solidFill>
            </a:endParaRPr>
          </a:p>
          <a:p>
            <a:pPr marL="174625">
              <a:defRPr/>
            </a:pPr>
            <a:r>
              <a:rPr lang="en-US" sz="1500" u="sng" dirty="0">
                <a:solidFill>
                  <a:schemeClr val="accent1"/>
                </a:solidFill>
              </a:rPr>
              <a:t>Timing Adjuster</a:t>
            </a:r>
            <a:r>
              <a:rPr lang="en-US" sz="1500" dirty="0">
                <a:solidFill>
                  <a:schemeClr val="accent1"/>
                </a:solidFill>
              </a:rPr>
              <a:t> – makes the investor whole if credits are delivered later than anticipated</a:t>
            </a:r>
          </a:p>
          <a:p>
            <a:pPr>
              <a:defRPr/>
            </a:pPr>
            <a:endParaRPr lang="en-US" sz="1600" dirty="0">
              <a:solidFill>
                <a:schemeClr val="accent1"/>
              </a:solidFill>
            </a:endParaRPr>
          </a:p>
          <a:p>
            <a:pPr>
              <a:defRPr/>
            </a:pPr>
            <a:endParaRPr lang="en-US" sz="1600" dirty="0">
              <a:solidFill>
                <a:schemeClr val="accent1"/>
              </a:solidFill>
            </a:endParaRPr>
          </a:p>
          <a:p>
            <a:pPr>
              <a:defRPr/>
            </a:pPr>
            <a:endParaRPr lang="en-US" sz="1600" dirty="0">
              <a:solidFill>
                <a:schemeClr val="accent1"/>
              </a:solidFill>
            </a:endParaRPr>
          </a:p>
          <a:p>
            <a:pPr>
              <a:defRPr/>
            </a:pPr>
            <a:endParaRPr lang="en-US" sz="1600" dirty="0">
              <a:solidFill>
                <a:schemeClr val="accent1"/>
              </a:solidFill>
            </a:endParaRPr>
          </a:p>
          <a:p>
            <a:pPr>
              <a:defRPr/>
            </a:pPr>
            <a:endParaRPr lang="en-US" sz="1600" dirty="0">
              <a:solidFill>
                <a:schemeClr val="accent1"/>
              </a:solidFill>
            </a:endParaRPr>
          </a:p>
          <a:p>
            <a:pPr>
              <a:defRPr/>
            </a:pPr>
            <a:endParaRPr lang="en-US" sz="1600" dirty="0">
              <a:solidFill>
                <a:schemeClr val="accent1"/>
              </a:solidFill>
            </a:endParaRPr>
          </a:p>
          <a:p>
            <a:pPr>
              <a:defRPr/>
            </a:pPr>
            <a:endParaRPr lang="en-US" sz="1600" dirty="0">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D4E14AE-BD0A-44FC-AEB2-DAB3AEB95B8F}"/>
              </a:ext>
            </a:extLst>
          </p:cNvPr>
          <p:cNvSpPr>
            <a:spLocks noGrp="1"/>
          </p:cNvSpPr>
          <p:nvPr>
            <p:ph type="title"/>
          </p:nvPr>
        </p:nvSpPr>
        <p:spPr>
          <a:xfrm>
            <a:off x="677863" y="609600"/>
            <a:ext cx="8596312" cy="908050"/>
          </a:xfrm>
        </p:spPr>
        <p:txBody>
          <a:bodyPr/>
          <a:lstStyle/>
          <a:p>
            <a:pPr>
              <a:defRPr/>
            </a:pPr>
            <a:r>
              <a:rPr lang="en-US" altLang="en-US" dirty="0">
                <a:solidFill>
                  <a:schemeClr val="accent4">
                    <a:lumMod val="20000"/>
                    <a:lumOff val="80000"/>
                  </a:schemeClr>
                </a:solidFill>
              </a:rPr>
              <a:t>Types of Credits</a:t>
            </a:r>
          </a:p>
        </p:txBody>
      </p:sp>
      <p:sp>
        <p:nvSpPr>
          <p:cNvPr id="22531" name="Content Placeholder 2">
            <a:extLst>
              <a:ext uri="{FF2B5EF4-FFF2-40B4-BE49-F238E27FC236}">
                <a16:creationId xmlns:a16="http://schemas.microsoft.com/office/drawing/2014/main" id="{9980B6A0-E196-4E7F-BBCB-22B7441CE147}"/>
              </a:ext>
            </a:extLst>
          </p:cNvPr>
          <p:cNvSpPr>
            <a:spLocks noGrp="1"/>
          </p:cNvSpPr>
          <p:nvPr>
            <p:ph idx="1"/>
          </p:nvPr>
        </p:nvSpPr>
        <p:spPr>
          <a:xfrm>
            <a:off x="677863" y="1660525"/>
            <a:ext cx="8426450" cy="4381500"/>
          </a:xfrm>
        </p:spPr>
        <p:txBody>
          <a:bodyPr/>
          <a:lstStyle/>
          <a:p>
            <a:pPr>
              <a:buClr>
                <a:schemeClr val="accent3">
                  <a:lumMod val="20000"/>
                  <a:lumOff val="80000"/>
                </a:schemeClr>
              </a:buClr>
              <a:buFont typeface="Wingdings" panose="05000000000000000000" pitchFamily="2" charset="2"/>
              <a:buChar char="Ø"/>
              <a:defRPr/>
            </a:pPr>
            <a:r>
              <a:rPr lang="en-US" altLang="en-US" sz="2000" dirty="0"/>
              <a:t>9% Credits</a:t>
            </a:r>
          </a:p>
          <a:p>
            <a:pPr lvl="1">
              <a:buClr>
                <a:schemeClr val="accent3">
                  <a:lumMod val="20000"/>
                  <a:lumOff val="80000"/>
                </a:schemeClr>
              </a:buClr>
              <a:buFont typeface="Wingdings" panose="05000000000000000000" pitchFamily="2" charset="2"/>
              <a:buChar char="Ø"/>
              <a:defRPr/>
            </a:pPr>
            <a:r>
              <a:rPr lang="en-US" altLang="en-US" sz="1800" dirty="0"/>
              <a:t>Allocated credits</a:t>
            </a:r>
          </a:p>
          <a:p>
            <a:pPr lvl="1">
              <a:buClr>
                <a:schemeClr val="accent3">
                  <a:lumMod val="20000"/>
                  <a:lumOff val="80000"/>
                </a:schemeClr>
              </a:buClr>
              <a:buFont typeface="Wingdings" panose="05000000000000000000" pitchFamily="2" charset="2"/>
              <a:buChar char="Ø"/>
              <a:defRPr/>
            </a:pPr>
            <a:r>
              <a:rPr lang="en-US" altLang="en-US" sz="1800" dirty="0"/>
              <a:t>For new construction and rehab costs only</a:t>
            </a:r>
          </a:p>
          <a:p>
            <a:pPr>
              <a:buClr>
                <a:schemeClr val="accent3">
                  <a:lumMod val="20000"/>
                  <a:lumOff val="80000"/>
                </a:schemeClr>
              </a:buClr>
              <a:buFont typeface="Wingdings" panose="05000000000000000000" pitchFamily="2" charset="2"/>
              <a:buChar char="Ø"/>
              <a:defRPr/>
            </a:pPr>
            <a:r>
              <a:rPr lang="en-US" altLang="en-US" sz="2000" dirty="0"/>
              <a:t>4% Credits</a:t>
            </a:r>
          </a:p>
          <a:p>
            <a:pPr lvl="1">
              <a:buClr>
                <a:schemeClr val="accent3">
                  <a:lumMod val="20000"/>
                  <a:lumOff val="80000"/>
                </a:schemeClr>
              </a:buClr>
              <a:buFont typeface="Wingdings" panose="05000000000000000000" pitchFamily="2" charset="2"/>
              <a:buChar char="Ø"/>
              <a:defRPr/>
            </a:pPr>
            <a:r>
              <a:rPr lang="en-US" altLang="en-US" sz="1800" dirty="0"/>
              <a:t>As-of-right credits based on the project being financed with tax-exempt bonds</a:t>
            </a:r>
          </a:p>
          <a:p>
            <a:pPr>
              <a:buClr>
                <a:schemeClr val="accent3">
                  <a:lumMod val="20000"/>
                  <a:lumOff val="80000"/>
                </a:schemeClr>
              </a:buClr>
              <a:buFont typeface="Wingdings" panose="05000000000000000000" pitchFamily="2" charset="2"/>
              <a:buChar char="Ø"/>
              <a:defRPr/>
            </a:pPr>
            <a:r>
              <a:rPr lang="en-US" altLang="en-US" sz="2000" dirty="0"/>
              <a:t>Acquisition Credits</a:t>
            </a:r>
          </a:p>
          <a:p>
            <a:pPr lvl="1">
              <a:buClr>
                <a:schemeClr val="accent3">
                  <a:lumMod val="20000"/>
                  <a:lumOff val="80000"/>
                </a:schemeClr>
              </a:buClr>
              <a:buFont typeface="Wingdings" panose="05000000000000000000" pitchFamily="2" charset="2"/>
              <a:buChar char="Ø"/>
              <a:defRPr/>
            </a:pPr>
            <a:r>
              <a:rPr lang="en-US" altLang="en-US" sz="1800" dirty="0"/>
              <a:t>May be earned in both 9% and 4% deals for the costs of acquiring an existing structure</a:t>
            </a:r>
          </a:p>
          <a:p>
            <a:pPr lvl="1">
              <a:buClr>
                <a:schemeClr val="accent3">
                  <a:lumMod val="20000"/>
                  <a:lumOff val="80000"/>
                </a:schemeClr>
              </a:buClr>
              <a:buFont typeface="Wingdings" panose="05000000000000000000" pitchFamily="2" charset="2"/>
              <a:buChar char="Ø"/>
              <a:defRPr/>
            </a:pPr>
            <a:r>
              <a:rPr lang="en-US" altLang="en-US" sz="1800" dirty="0"/>
              <a:t>Credits calculated at the 4% credit rate</a:t>
            </a:r>
          </a:p>
          <a:p>
            <a:pPr lvl="1">
              <a:defRPr/>
            </a:pPr>
            <a:endParaRPr lang="en-US" altLang="en-US" dirty="0"/>
          </a:p>
          <a:p>
            <a:pPr lvl="1">
              <a:defRPr/>
            </a:pPr>
            <a:endParaRPr lang="en-US" altLang="en-US" dirty="0"/>
          </a:p>
        </p:txBody>
      </p:sp>
      <p:pic>
        <p:nvPicPr>
          <p:cNvPr id="21508" name="Picture 3">
            <a:extLst>
              <a:ext uri="{FF2B5EF4-FFF2-40B4-BE49-F238E27FC236}">
                <a16:creationId xmlns:a16="http://schemas.microsoft.com/office/drawing/2014/main" id="{4C6AE2A5-578E-46EF-BC4E-466F222A03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2438" y="5813425"/>
            <a:ext cx="2849562"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Facet">
  <a:themeElements>
    <a:clrScheme name="Custom 7">
      <a:dk1>
        <a:srgbClr val="F2F2F2"/>
      </a:dk1>
      <a:lt1>
        <a:srgbClr val="D6EAFE"/>
      </a:lt1>
      <a:dk2>
        <a:srgbClr val="CCE0F1"/>
      </a:dk2>
      <a:lt2>
        <a:srgbClr val="EDEDED"/>
      </a:lt2>
      <a:accent1>
        <a:srgbClr val="023160"/>
      </a:accent1>
      <a:accent2>
        <a:srgbClr val="D0CECE"/>
      </a:accent2>
      <a:accent3>
        <a:srgbClr val="A5A5A5"/>
      </a:accent3>
      <a:accent4>
        <a:srgbClr val="1F3864"/>
      </a:accent4>
      <a:accent5>
        <a:srgbClr val="67A3D7"/>
      </a:accent5>
      <a:accent6>
        <a:srgbClr val="CFC0A5"/>
      </a:accent6>
      <a:hlink>
        <a:srgbClr val="517CC9"/>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10497</TotalTime>
  <Words>4393</Words>
  <Application>Microsoft Office PowerPoint</Application>
  <PresentationFormat>Widescreen</PresentationFormat>
  <Paragraphs>638</Paragraphs>
  <Slides>41</Slides>
  <Notes>36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Times New Roman</vt:lpstr>
      <vt:lpstr>Trebuchet MS</vt:lpstr>
      <vt:lpstr>Wingdings</vt:lpstr>
      <vt:lpstr>Wingdings 3</vt:lpstr>
      <vt:lpstr>Facet</vt:lpstr>
      <vt:lpstr>Low Income Housing Tax Credit 101</vt:lpstr>
      <vt:lpstr>Overview of the Tax Credit Program</vt:lpstr>
      <vt:lpstr>Overview of the Tax Credit Program</vt:lpstr>
      <vt:lpstr>Ownership Structure</vt:lpstr>
      <vt:lpstr>Ownership Structure </vt:lpstr>
      <vt:lpstr>Tax Credits vs. Tax Deductions</vt:lpstr>
      <vt:lpstr>Tax Credits vs. Tax Deductions</vt:lpstr>
      <vt:lpstr>Tax Credit Investor’s Investment</vt:lpstr>
      <vt:lpstr>Types of Credits</vt:lpstr>
      <vt:lpstr>9% Credits – New Construction/Rehab</vt:lpstr>
      <vt:lpstr>9% Credit Calculation</vt:lpstr>
      <vt:lpstr>4% Credits – New Construction/Rehab</vt:lpstr>
      <vt:lpstr>4% Credit Calculation</vt:lpstr>
      <vt:lpstr>4% Credits - Acquisition Credits</vt:lpstr>
      <vt:lpstr>PowerPoint Presentation</vt:lpstr>
      <vt:lpstr>PowerPoint Presentation</vt:lpstr>
      <vt:lpstr>Credit Rate – Applicable Percentage</vt:lpstr>
      <vt:lpstr>Qualified Basis Computation</vt:lpstr>
      <vt:lpstr>Eligible Basis – General Concepts</vt:lpstr>
      <vt:lpstr>Eligible Basis – Construction/Rehab</vt:lpstr>
      <vt:lpstr>Eligible Basis – Acquired Building</vt:lpstr>
      <vt:lpstr>PowerPoint Presentation</vt:lpstr>
      <vt:lpstr>Qualified Basis Computation – Applicable Fraction</vt:lpstr>
      <vt:lpstr>Applicable Fraction</vt:lpstr>
      <vt:lpstr>Qualified Basis - Example</vt:lpstr>
      <vt:lpstr>Eligible Basis – Basis Boost</vt:lpstr>
      <vt:lpstr>Eligible Basis – Example (new construction)</vt:lpstr>
      <vt:lpstr>Compliance, Definitions and Procedural Issues</vt:lpstr>
      <vt:lpstr>Qualified Low-Income Building</vt:lpstr>
      <vt:lpstr>Qualified Low-Income Buildings</vt:lpstr>
      <vt:lpstr>First Year Credits</vt:lpstr>
      <vt:lpstr>Next Available Unit Rule</vt:lpstr>
      <vt:lpstr>Vacant Unit Rule</vt:lpstr>
      <vt:lpstr>Extended Use Agreement</vt:lpstr>
      <vt:lpstr>Fifteen Year Compliance Period</vt:lpstr>
      <vt:lpstr>Recapture Events</vt:lpstr>
      <vt:lpstr>Recapture, continued</vt:lpstr>
      <vt:lpstr>Allocation Process and Documents – 9% Credits</vt:lpstr>
      <vt:lpstr>9% Credits - Carryover Allocation</vt:lpstr>
      <vt:lpstr>Allocation Process and Documents – Tax-Exempt Bond Financed Projects</vt:lpstr>
      <vt:lpstr>Tax-Exempt Bond Financed Projects – 50%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 Desk Process</dc:title>
  <dc:creator>Jessa Baker</dc:creator>
  <cp:lastModifiedBy>Lisa Pekkala</cp:lastModifiedBy>
  <cp:revision>316</cp:revision>
  <cp:lastPrinted>2019-08-30T21:27:43Z</cp:lastPrinted>
  <dcterms:modified xsi:type="dcterms:W3CDTF">2019-10-28T18:18:53Z</dcterms:modified>
</cp:coreProperties>
</file>